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47"/>
  </p:notesMasterIdLst>
  <p:sldIdLst>
    <p:sldId id="349" r:id="rId2"/>
    <p:sldId id="257" r:id="rId3"/>
    <p:sldId id="259" r:id="rId4"/>
    <p:sldId id="372" r:id="rId5"/>
    <p:sldId id="397" r:id="rId6"/>
    <p:sldId id="398" r:id="rId7"/>
    <p:sldId id="412" r:id="rId8"/>
    <p:sldId id="411"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4" r:id="rId22"/>
    <p:sldId id="373" r:id="rId23"/>
    <p:sldId id="394" r:id="rId24"/>
    <p:sldId id="266" r:id="rId25"/>
    <p:sldId id="396" r:id="rId26"/>
    <p:sldId id="375" r:id="rId27"/>
    <p:sldId id="376" r:id="rId28"/>
    <p:sldId id="377" r:id="rId29"/>
    <p:sldId id="378" r:id="rId30"/>
    <p:sldId id="379" r:id="rId31"/>
    <p:sldId id="380" r:id="rId32"/>
    <p:sldId id="381" r:id="rId33"/>
    <p:sldId id="382" r:id="rId34"/>
    <p:sldId id="383" r:id="rId35"/>
    <p:sldId id="384" r:id="rId36"/>
    <p:sldId id="385" r:id="rId37"/>
    <p:sldId id="387" r:id="rId38"/>
    <p:sldId id="388" r:id="rId39"/>
    <p:sldId id="389" r:id="rId40"/>
    <p:sldId id="390" r:id="rId41"/>
    <p:sldId id="391" r:id="rId42"/>
    <p:sldId id="392" r:id="rId43"/>
    <p:sldId id="393" r:id="rId44"/>
    <p:sldId id="263" r:id="rId45"/>
    <p:sldId id="261" r:id="rId46"/>
  </p:sldIdLst>
  <p:sldSz cx="9144000" cy="5143500" type="screen16x9"/>
  <p:notesSz cx="6858000" cy="9144000"/>
  <p:embeddedFontLst>
    <p:embeddedFont>
      <p:font typeface="Ubuntu" panose="02020500000000000000"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
      <p:font typeface="標楷體" panose="03000509000000000000" pitchFamily="65" charset="-120"/>
      <p:regular r:id="rId56"/>
    </p:embeddedFont>
    <p:embeddedFont>
      <p:font typeface="Arial Narrow" panose="020B0606020202030204" pitchFamily="34" charset="0"/>
      <p:regular r:id="rId57"/>
      <p:bold r:id="rId58"/>
      <p:italic r:id="rId59"/>
      <p:boldItalic r:id="rId60"/>
    </p:embeddedFont>
    <p:embeddedFont>
      <p:font typeface="方正細圓" panose="03000509000000000000" pitchFamily="65" charset="-120"/>
      <p:regular r:id="rId61"/>
    </p:embeddedFont>
    <p:embeddedFont>
      <p:font typeface="方正粗圓" panose="03000509000000000000" pitchFamily="65" charset="-120"/>
      <p:regular r:id="rId62"/>
    </p:embeddedFont>
    <p:embeddedFont>
      <p:font typeface="Hammersmith One" panose="02020500000000000000" charset="0"/>
      <p:regular r:id="rId63"/>
    </p:embeddedFont>
    <p:embeddedFont>
      <p:font typeface="Glass Antiqua" panose="02020500000000000000"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008080"/>
    <a:srgbClr val="003399"/>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AD95F-94C4-4F7A-B624-DE30E986D820}">
  <a:tblStyle styleId="{DE5AD95F-94C4-4F7A-B624-DE30E986D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FE2567-EC95-4216-88E2-5C5C7CE3A96A}"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BAB2345-D9BC-4A6A-8E9A-5DEA05D595BC}"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19E30178-30A5-4CB1-95CB-BA26009768EA}"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5339C789-3389-48A8-9961-6CC9FF804486}"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5DD4EC5E-1C6C-46AC-9FBC-546C453EF2A1}"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93" autoAdjust="0"/>
    <p:restoredTop sz="94660"/>
  </p:normalViewPr>
  <p:slideViewPr>
    <p:cSldViewPr snapToGrid="0">
      <p:cViewPr varScale="1">
        <p:scale>
          <a:sx n="141" d="100"/>
          <a:sy n="141"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827858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28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c6a01074ef_0_17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c6a01074ef_0_17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59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118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c6a01074ef_0_17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c6a01074ef_0_17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91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c6a01074ef_0_2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c6a01074ef_0_2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513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c72ba98ae8_1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c72ba98ae8_1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718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c6a01074ef_0_2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c6a01074ef_0_2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89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42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33250489b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33250489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46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c6a01074ef_0_17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c6a01074ef_0_17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12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92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46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c6a01074ef_0_19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c6a01074ef_0_19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35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3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45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0"/>
        <p:cNvGrpSpPr/>
        <p:nvPr/>
      </p:nvGrpSpPr>
      <p:grpSpPr>
        <a:xfrm>
          <a:off x="0" y="0"/>
          <a:ext cx="0" cy="0"/>
          <a:chOff x="0" y="0"/>
          <a:chExt cx="0" cy="0"/>
        </a:xfrm>
      </p:grpSpPr>
      <p:sp>
        <p:nvSpPr>
          <p:cNvPr id="2681" name="Google Shape;2681;gc6fa47cb4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2" name="Google Shape;2682;gc6fa47cb4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5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1411582" y="-1157400"/>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062825" y="3370500"/>
            <a:ext cx="775608" cy="1012954"/>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605425" y="342175"/>
            <a:ext cx="2052600" cy="2052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6412578" y="-640069"/>
            <a:ext cx="1962482" cy="1953284"/>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125" y="4599425"/>
            <a:ext cx="9144321" cy="595550"/>
          </a:xfrm>
          <a:custGeom>
            <a:avLst/>
            <a:gdLst/>
            <a:ahLst/>
            <a:cxnLst/>
            <a:rect l="l" t="t" r="r" b="b"/>
            <a:pathLst>
              <a:path w="287196" h="23822" extrusionOk="0">
                <a:moveTo>
                  <a:pt x="1" y="0"/>
                </a:moveTo>
                <a:lnTo>
                  <a:pt x="1" y="23822"/>
                </a:lnTo>
                <a:lnTo>
                  <a:pt x="287196" y="23822"/>
                </a:lnTo>
                <a:lnTo>
                  <a:pt x="287196" y="0"/>
                </a:ln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txBox="1">
            <a:spLocks noGrp="1"/>
          </p:cNvSpPr>
          <p:nvPr>
            <p:ph type="ctrTitle"/>
          </p:nvPr>
        </p:nvSpPr>
        <p:spPr>
          <a:xfrm>
            <a:off x="1283094" y="1290750"/>
            <a:ext cx="65778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500" b="1">
                <a:solidFill>
                  <a:srgbClr val="80686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0" name="Google Shape;50;p2"/>
          <p:cNvSpPr txBox="1">
            <a:spLocks noGrp="1"/>
          </p:cNvSpPr>
          <p:nvPr>
            <p:ph type="subTitle" idx="1"/>
          </p:nvPr>
        </p:nvSpPr>
        <p:spPr>
          <a:xfrm>
            <a:off x="1283100" y="3394625"/>
            <a:ext cx="6577800" cy="458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500">
                <a:latin typeface="Manjari"/>
                <a:ea typeface="Manjari"/>
                <a:cs typeface="Manjari"/>
                <a:sym typeface="Manja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32_2">
    <p:spTree>
      <p:nvGrpSpPr>
        <p:cNvPr id="1" name="Shape 972"/>
        <p:cNvGrpSpPr/>
        <p:nvPr/>
      </p:nvGrpSpPr>
      <p:grpSpPr>
        <a:xfrm>
          <a:off x="0" y="0"/>
          <a:ext cx="0" cy="0"/>
          <a:chOff x="0" y="0"/>
          <a:chExt cx="0" cy="0"/>
        </a:xfrm>
      </p:grpSpPr>
      <p:sp>
        <p:nvSpPr>
          <p:cNvPr id="973" name="Google Shape;973;p39"/>
          <p:cNvSpPr/>
          <p:nvPr/>
        </p:nvSpPr>
        <p:spPr>
          <a:xfrm rot="672094">
            <a:off x="-3534661" y="414138"/>
            <a:ext cx="4680680" cy="42519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8264550" y="465501"/>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9"/>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76" name="Google Shape;976;p39"/>
          <p:cNvSpPr txBox="1">
            <a:spLocks noGrp="1"/>
          </p:cNvSpPr>
          <p:nvPr>
            <p:ph type="subTitle" idx="1"/>
          </p:nvPr>
        </p:nvSpPr>
        <p:spPr>
          <a:xfrm>
            <a:off x="713250" y="1126100"/>
            <a:ext cx="7717500" cy="344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050"/>
              <a:buFont typeface="Ubuntu"/>
              <a:buChar char="●"/>
              <a:defRPr sz="1600"/>
            </a:lvl1pPr>
            <a:lvl2pPr lvl="1" rtl="0">
              <a:spcBef>
                <a:spcPts val="0"/>
              </a:spcBef>
              <a:spcAft>
                <a:spcPts val="0"/>
              </a:spcAft>
              <a:buClr>
                <a:schemeClr val="dk1"/>
              </a:buClr>
              <a:buSzPts val="1400"/>
              <a:buFont typeface="Ubuntu"/>
              <a:buAutoNum type="alphaLcPeriod"/>
              <a:defRPr sz="1600"/>
            </a:lvl2pPr>
            <a:lvl3pPr lvl="2" rtl="0">
              <a:spcBef>
                <a:spcPts val="0"/>
              </a:spcBef>
              <a:spcAft>
                <a:spcPts val="0"/>
              </a:spcAft>
              <a:buClr>
                <a:schemeClr val="dk1"/>
              </a:buClr>
              <a:buSzPts val="1400"/>
              <a:buFont typeface="Ubuntu"/>
              <a:buAutoNum type="romanLcPeriod"/>
              <a:defRPr/>
            </a:lvl3pPr>
            <a:lvl4pPr lvl="3" rtl="0">
              <a:spcBef>
                <a:spcPts val="0"/>
              </a:spcBef>
              <a:spcAft>
                <a:spcPts val="0"/>
              </a:spcAft>
              <a:buClr>
                <a:schemeClr val="dk1"/>
              </a:buClr>
              <a:buSzPts val="1400"/>
              <a:buFont typeface="Ubuntu"/>
              <a:buAutoNum type="arabicPeriod"/>
              <a:defRPr/>
            </a:lvl4pPr>
            <a:lvl5pPr lvl="4" rtl="0">
              <a:spcBef>
                <a:spcPts val="0"/>
              </a:spcBef>
              <a:spcAft>
                <a:spcPts val="0"/>
              </a:spcAft>
              <a:buClr>
                <a:schemeClr val="dk1"/>
              </a:buClr>
              <a:buSzPts val="1400"/>
              <a:buFont typeface="Ubuntu"/>
              <a:buAutoNum type="alphaLcPeriod"/>
              <a:defRPr/>
            </a:lvl5pPr>
            <a:lvl6pPr lvl="5" rtl="0">
              <a:spcBef>
                <a:spcPts val="0"/>
              </a:spcBef>
              <a:spcAft>
                <a:spcPts val="0"/>
              </a:spcAft>
              <a:buClr>
                <a:schemeClr val="dk1"/>
              </a:buClr>
              <a:buSzPts val="1400"/>
              <a:buFont typeface="Ubuntu"/>
              <a:buAutoNum type="romanLcPeriod"/>
              <a:defRPr/>
            </a:lvl6pPr>
            <a:lvl7pPr lvl="6" rtl="0">
              <a:spcBef>
                <a:spcPts val="0"/>
              </a:spcBef>
              <a:spcAft>
                <a:spcPts val="0"/>
              </a:spcAft>
              <a:buClr>
                <a:schemeClr val="dk1"/>
              </a:buClr>
              <a:buSzPts val="1400"/>
              <a:buFont typeface="Ubuntu"/>
              <a:buAutoNum type="arabicPeriod"/>
              <a:defRPr/>
            </a:lvl7pPr>
            <a:lvl8pPr lvl="7" rtl="0">
              <a:spcBef>
                <a:spcPts val="0"/>
              </a:spcBef>
              <a:spcAft>
                <a:spcPts val="0"/>
              </a:spcAft>
              <a:buClr>
                <a:schemeClr val="dk1"/>
              </a:buClr>
              <a:buSzPts val="1400"/>
              <a:buFont typeface="Ubuntu"/>
              <a:buAutoNum type="alphaLcPeriod"/>
              <a:defRPr/>
            </a:lvl8pPr>
            <a:lvl9pPr lvl="8" rtl="0">
              <a:spcBef>
                <a:spcPts val="0"/>
              </a:spcBef>
              <a:spcAft>
                <a:spcPts val="0"/>
              </a:spcAft>
              <a:buClr>
                <a:schemeClr val="dk1"/>
              </a:buClr>
              <a:buSzPts val="1400"/>
              <a:buFont typeface="Ubuntu"/>
              <a:buAutoNum type="romanLcPerio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7">
  <p:cSld name="CUSTOM_37">
    <p:spTree>
      <p:nvGrpSpPr>
        <p:cNvPr id="1" name="Shape 1105"/>
        <p:cNvGrpSpPr/>
        <p:nvPr/>
      </p:nvGrpSpPr>
      <p:grpSpPr>
        <a:xfrm>
          <a:off x="0" y="0"/>
          <a:ext cx="0" cy="0"/>
          <a:chOff x="0" y="0"/>
          <a:chExt cx="0" cy="0"/>
        </a:xfrm>
      </p:grpSpPr>
      <p:sp>
        <p:nvSpPr>
          <p:cNvPr id="1106" name="Google Shape;1106;p46"/>
          <p:cNvSpPr/>
          <p:nvPr/>
        </p:nvSpPr>
        <p:spPr>
          <a:xfrm rot="-5400000" flipH="1">
            <a:off x="6051628" y="1691784"/>
            <a:ext cx="4906632" cy="319691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6"/>
          <p:cNvSpPr/>
          <p:nvPr/>
        </p:nvSpPr>
        <p:spPr>
          <a:xfrm>
            <a:off x="-749900" y="3073920"/>
            <a:ext cx="1774800" cy="177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46"/>
          <p:cNvGrpSpPr/>
          <p:nvPr/>
        </p:nvGrpSpPr>
        <p:grpSpPr>
          <a:xfrm rot="10800000">
            <a:off x="6204525" y="1244395"/>
            <a:ext cx="1696762" cy="1688828"/>
            <a:chOff x="2414491" y="671177"/>
            <a:chExt cx="1830972" cy="1822411"/>
          </a:xfrm>
        </p:grpSpPr>
        <p:sp>
          <p:nvSpPr>
            <p:cNvPr id="1109" name="Google Shape;1109;p4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46"/>
          <p:cNvSpPr txBox="1">
            <a:spLocks noGrp="1"/>
          </p:cNvSpPr>
          <p:nvPr>
            <p:ph type="title"/>
          </p:nvPr>
        </p:nvSpPr>
        <p:spPr>
          <a:xfrm>
            <a:off x="713225" y="528150"/>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4" name="Google Shape;1144;p46"/>
          <p:cNvSpPr txBox="1">
            <a:spLocks noGrp="1"/>
          </p:cNvSpPr>
          <p:nvPr>
            <p:ph type="subTitle" idx="1"/>
          </p:nvPr>
        </p:nvSpPr>
        <p:spPr>
          <a:xfrm>
            <a:off x="713225" y="1168075"/>
            <a:ext cx="6028800" cy="343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0"/>
              </a:spcBef>
              <a:spcAft>
                <a:spcPts val="0"/>
              </a:spcAft>
              <a:buClr>
                <a:schemeClr val="lt1"/>
              </a:buClr>
              <a:buSzPts val="1000"/>
              <a:buFont typeface="Anaheim"/>
              <a:buChar char="○"/>
              <a:defRPr/>
            </a:lvl2pPr>
            <a:lvl3pPr lvl="2" rtl="0">
              <a:spcBef>
                <a:spcPts val="0"/>
              </a:spcBef>
              <a:spcAft>
                <a:spcPts val="0"/>
              </a:spcAft>
              <a:buClr>
                <a:schemeClr val="lt1"/>
              </a:buClr>
              <a:buSzPts val="1000"/>
              <a:buFont typeface="Anaheim"/>
              <a:buChar char="■"/>
              <a:defRPr/>
            </a:lvl3pPr>
            <a:lvl4pPr lvl="3" rtl="0">
              <a:spcBef>
                <a:spcPts val="0"/>
              </a:spcBef>
              <a:spcAft>
                <a:spcPts val="0"/>
              </a:spcAft>
              <a:buClr>
                <a:schemeClr val="lt1"/>
              </a:buClr>
              <a:buSzPts val="1000"/>
              <a:buFont typeface="Anaheim"/>
              <a:buChar char="●"/>
              <a:defRPr/>
            </a:lvl4pPr>
            <a:lvl5pPr lvl="4" rtl="0">
              <a:spcBef>
                <a:spcPts val="0"/>
              </a:spcBef>
              <a:spcAft>
                <a:spcPts val="0"/>
              </a:spcAft>
              <a:buClr>
                <a:schemeClr val="lt1"/>
              </a:buClr>
              <a:buSzPts val="1000"/>
              <a:buFont typeface="Anaheim"/>
              <a:buChar char="○"/>
              <a:defRPr/>
            </a:lvl5pPr>
            <a:lvl6pPr lvl="5" rtl="0">
              <a:spcBef>
                <a:spcPts val="0"/>
              </a:spcBef>
              <a:spcAft>
                <a:spcPts val="0"/>
              </a:spcAft>
              <a:buClr>
                <a:schemeClr val="lt1"/>
              </a:buClr>
              <a:buSzPts val="1000"/>
              <a:buFont typeface="Anaheim"/>
              <a:buChar char="■"/>
              <a:defRPr/>
            </a:lvl6pPr>
            <a:lvl7pPr lvl="6" rtl="0">
              <a:spcBef>
                <a:spcPts val="0"/>
              </a:spcBef>
              <a:spcAft>
                <a:spcPts val="0"/>
              </a:spcAft>
              <a:buClr>
                <a:schemeClr val="lt1"/>
              </a:buClr>
              <a:buSzPts val="1000"/>
              <a:buFont typeface="Anaheim"/>
              <a:buChar char="●"/>
              <a:defRPr/>
            </a:lvl7pPr>
            <a:lvl8pPr lvl="7" rtl="0">
              <a:spcBef>
                <a:spcPts val="0"/>
              </a:spcBef>
              <a:spcAft>
                <a:spcPts val="0"/>
              </a:spcAft>
              <a:buClr>
                <a:schemeClr val="lt1"/>
              </a:buClr>
              <a:buSzPts val="1000"/>
              <a:buFont typeface="Anaheim"/>
              <a:buChar char="○"/>
              <a:defRPr/>
            </a:lvl8pPr>
            <a:lvl9pPr lvl="8" rtl="0">
              <a:spcBef>
                <a:spcPts val="0"/>
              </a:spcBef>
              <a:spcAft>
                <a:spcPts val="0"/>
              </a:spcAft>
              <a:buClr>
                <a:schemeClr val="lt1"/>
              </a:buClr>
              <a:buSzPts val="1000"/>
              <a:buFont typeface="Anaheim"/>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226"/>
        <p:cNvGrpSpPr/>
        <p:nvPr/>
      </p:nvGrpSpPr>
      <p:grpSpPr>
        <a:xfrm>
          <a:off x="0" y="0"/>
          <a:ext cx="0" cy="0"/>
          <a:chOff x="0" y="0"/>
          <a:chExt cx="0" cy="0"/>
        </a:xfrm>
      </p:grpSpPr>
      <p:grpSp>
        <p:nvGrpSpPr>
          <p:cNvPr id="1227" name="Google Shape;1227;p49"/>
          <p:cNvGrpSpPr/>
          <p:nvPr/>
        </p:nvGrpSpPr>
        <p:grpSpPr>
          <a:xfrm>
            <a:off x="5" y="-80449"/>
            <a:ext cx="2277317" cy="5304377"/>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2" name="Google Shape;1252;p49"/>
          <p:cNvSpPr/>
          <p:nvPr/>
        </p:nvSpPr>
        <p:spPr>
          <a:xfrm rot="-3415034" flipH="1">
            <a:off x="5349941" y="647072"/>
            <a:ext cx="4814608" cy="409530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9"/>
          <p:cNvSpPr/>
          <p:nvPr/>
        </p:nvSpPr>
        <p:spPr>
          <a:xfrm rot="1379372">
            <a:off x="5149944" y="2281365"/>
            <a:ext cx="1343009" cy="1754062"/>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9"/>
          <p:cNvSpPr/>
          <p:nvPr/>
        </p:nvSpPr>
        <p:spPr>
          <a:xfrm>
            <a:off x="-767475" y="502200"/>
            <a:ext cx="2264661" cy="19975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D3DF24D-DE79-4CED-BFA1-49B275590D32}" type="datetimeFigureOut">
              <a:rPr lang="zh-HK" altLang="en-US" smtClean="0"/>
              <a:t>1/12/2021</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98AC7AF-0FF6-472D-A095-E35D47B0CAB0}" type="slidenum">
              <a:rPr lang="zh-HK" altLang="en-US" smtClean="0"/>
              <a:t>‹#›</a:t>
            </a:fld>
            <a:endParaRPr lang="zh-HK" altLang="en-US"/>
          </a:p>
        </p:txBody>
      </p:sp>
    </p:spTree>
    <p:extLst>
      <p:ext uri="{BB962C8B-B14F-4D97-AF65-F5344CB8AC3E}">
        <p14:creationId xmlns:p14="http://schemas.microsoft.com/office/powerpoint/2010/main" val="622099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4466"/>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smtClean="0"/>
              <a:t>按一下以編輯母片標題樣式</a:t>
            </a:r>
            <a:endParaRPr lang="ko-KR" altLang="en-US" dirty="0"/>
          </a:p>
        </p:txBody>
      </p:sp>
      <p:sp>
        <p:nvSpPr>
          <p:cNvPr id="4" name="Content Placeholder 2"/>
          <p:cNvSpPr>
            <a:spLocks noGrp="1"/>
          </p:cNvSpPr>
          <p:nvPr>
            <p:ph idx="1"/>
          </p:nvPr>
        </p:nvSpPr>
        <p:spPr>
          <a:xfrm>
            <a:off x="395536" y="1131591"/>
            <a:ext cx="8496944" cy="460648"/>
          </a:xfrm>
          <a:prstGeom prst="rect">
            <a:avLst/>
          </a:prstGeom>
        </p:spPr>
        <p:txBody>
          <a:bodyPr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405880" y="1808261"/>
            <a:ext cx="8496944" cy="2995737"/>
          </a:xfrm>
          <a:prstGeom prst="rect">
            <a:avLst/>
          </a:prstGeom>
        </p:spPr>
        <p:txBody>
          <a:bodyPr lIns="396000" anchor="t"/>
          <a:lstStyle>
            <a:lvl1pPr marL="0" indent="0">
              <a:buNone/>
              <a:defRPr sz="105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976649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p:nvPr/>
        </p:nvSpPr>
        <p:spPr>
          <a:xfrm>
            <a:off x="6710333" y="1328994"/>
            <a:ext cx="2375400" cy="2375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a:off x="6352643" y="607781"/>
            <a:ext cx="2270935" cy="2260334"/>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3"/>
          <p:cNvSpPr/>
          <p:nvPr/>
        </p:nvSpPr>
        <p:spPr>
          <a:xfrm rot="8100000">
            <a:off x="402124" y="-935267"/>
            <a:ext cx="1938844" cy="330562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41525" y="2945026"/>
            <a:ext cx="1460036" cy="1906827"/>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a:hlinkClick r:id="" action="ppaction://noaction"/>
          </p:cNvPr>
          <p:cNvSpPr txBox="1">
            <a:spLocks noGrp="1"/>
          </p:cNvSpPr>
          <p:nvPr>
            <p:ph type="title"/>
          </p:nvPr>
        </p:nvSpPr>
        <p:spPr>
          <a:xfrm>
            <a:off x="2019300" y="1960425"/>
            <a:ext cx="5105400" cy="121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2019300" y="914400"/>
            <a:ext cx="5105400" cy="121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5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4"/>
          <p:cNvSpPr/>
          <p:nvPr/>
        </p:nvSpPr>
        <p:spPr>
          <a:xfrm rot="-1762095" flipH="1">
            <a:off x="-645480" y="2383695"/>
            <a:ext cx="2540453" cy="378144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139625" y="1901675"/>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txBox="1">
            <a:spLocks noGrp="1"/>
          </p:cNvSpPr>
          <p:nvPr>
            <p:ph type="body" idx="1"/>
          </p:nvPr>
        </p:nvSpPr>
        <p:spPr>
          <a:xfrm>
            <a:off x="713250" y="1152475"/>
            <a:ext cx="77175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 name="Google Shape;110;p7"/>
          <p:cNvSpPr txBox="1">
            <a:spLocks noGrp="1"/>
          </p:cNvSpPr>
          <p:nvPr>
            <p:ph type="body" idx="1"/>
          </p:nvPr>
        </p:nvSpPr>
        <p:spPr>
          <a:xfrm>
            <a:off x="713225" y="1122325"/>
            <a:ext cx="7717500" cy="3580500"/>
          </a:xfrm>
          <a:prstGeom prst="rect">
            <a:avLst/>
          </a:prstGeom>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Hammersmith One"/>
              <a:buAutoNum type="arabicPeriod"/>
              <a:defRPr sz="1600">
                <a:solidFill>
                  <a:srgbClr val="806860"/>
                </a:solidFill>
              </a:defRPr>
            </a:lvl1pPr>
            <a:lvl2pPr marL="914400" lvl="1" indent="-317500">
              <a:spcBef>
                <a:spcPts val="0"/>
              </a:spcBef>
              <a:spcAft>
                <a:spcPts val="0"/>
              </a:spcAft>
              <a:buClr>
                <a:schemeClr val="accent1"/>
              </a:buClr>
              <a:buSzPts val="1400"/>
              <a:buFont typeface="Hammersmith One"/>
              <a:buAutoNum type="alphaLcPeriod"/>
              <a:defRPr sz="1600"/>
            </a:lvl2pPr>
            <a:lvl3pPr marL="1371600" lvl="2" indent="-317500">
              <a:spcBef>
                <a:spcPts val="0"/>
              </a:spcBef>
              <a:spcAft>
                <a:spcPts val="0"/>
              </a:spcAft>
              <a:buClr>
                <a:srgbClr val="FEDD4F"/>
              </a:buClr>
              <a:buSzPts val="1400"/>
              <a:buFont typeface="Hammersmith One"/>
              <a:buAutoNum type="romanLcPeriod"/>
              <a:defRPr sz="1200"/>
            </a:lvl3pPr>
            <a:lvl4pPr marL="1828800" lvl="3" indent="-317500">
              <a:spcBef>
                <a:spcPts val="0"/>
              </a:spcBef>
              <a:spcAft>
                <a:spcPts val="0"/>
              </a:spcAft>
              <a:buClr>
                <a:srgbClr val="FEDD4F"/>
              </a:buClr>
              <a:buSzPts val="1400"/>
              <a:buFont typeface="Hammersmith One"/>
              <a:buAutoNum type="arabicPeriod"/>
              <a:defRPr sz="1200"/>
            </a:lvl4pPr>
            <a:lvl5pPr marL="2286000" lvl="4" indent="-317500">
              <a:spcBef>
                <a:spcPts val="0"/>
              </a:spcBef>
              <a:spcAft>
                <a:spcPts val="0"/>
              </a:spcAft>
              <a:buClr>
                <a:srgbClr val="FEDD4F"/>
              </a:buClr>
              <a:buSzPts val="1400"/>
              <a:buFont typeface="Hammersmith One"/>
              <a:buAutoNum type="alphaLcPeriod"/>
              <a:defRPr sz="1200"/>
            </a:lvl5pPr>
            <a:lvl6pPr marL="2743200" lvl="5" indent="-317500">
              <a:spcBef>
                <a:spcPts val="0"/>
              </a:spcBef>
              <a:spcAft>
                <a:spcPts val="0"/>
              </a:spcAft>
              <a:buClr>
                <a:srgbClr val="FEDD4F"/>
              </a:buClr>
              <a:buSzPts val="1400"/>
              <a:buFont typeface="Hammersmith One"/>
              <a:buAutoNum type="romanLcPeriod"/>
              <a:defRPr sz="1200"/>
            </a:lvl6pPr>
            <a:lvl7pPr marL="3200400" lvl="6" indent="-317500">
              <a:spcBef>
                <a:spcPts val="0"/>
              </a:spcBef>
              <a:spcAft>
                <a:spcPts val="0"/>
              </a:spcAft>
              <a:buClr>
                <a:srgbClr val="FEDD4F"/>
              </a:buClr>
              <a:buSzPts val="1400"/>
              <a:buFont typeface="Hammersmith One"/>
              <a:buAutoNum type="arabicPeriod"/>
              <a:defRPr sz="1200"/>
            </a:lvl7pPr>
            <a:lvl8pPr marL="3657600" lvl="7" indent="-317500">
              <a:spcBef>
                <a:spcPts val="0"/>
              </a:spcBef>
              <a:spcAft>
                <a:spcPts val="0"/>
              </a:spcAft>
              <a:buClr>
                <a:srgbClr val="FEDD4F"/>
              </a:buClr>
              <a:buSzPts val="1400"/>
              <a:buFont typeface="Hammersmith One"/>
              <a:buAutoNum type="alphaLcPeriod"/>
              <a:defRPr sz="1200"/>
            </a:lvl8pPr>
            <a:lvl9pPr marL="4114800" lvl="8" indent="-317500">
              <a:spcBef>
                <a:spcPts val="0"/>
              </a:spcBef>
              <a:spcAft>
                <a:spcPts val="0"/>
              </a:spcAft>
              <a:buClr>
                <a:srgbClr val="FEDD4F"/>
              </a:buClr>
              <a:buSzPts val="1400"/>
              <a:buFont typeface="Hammersmith One"/>
              <a:buAutoNum type="romanLcPeriod"/>
              <a:defRPr sz="1200"/>
            </a:lvl9pPr>
          </a:lstStyle>
          <a:p>
            <a:endParaRPr/>
          </a:p>
        </p:txBody>
      </p:sp>
      <p:grpSp>
        <p:nvGrpSpPr>
          <p:cNvPr id="111" name="Google Shape;111;p7"/>
          <p:cNvGrpSpPr/>
          <p:nvPr/>
        </p:nvGrpSpPr>
        <p:grpSpPr>
          <a:xfrm>
            <a:off x="8039875" y="1772525"/>
            <a:ext cx="2052600" cy="20526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rgbClr val="806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7"/>
          <p:cNvSpPr/>
          <p:nvPr/>
        </p:nvSpPr>
        <p:spPr>
          <a:xfrm flipH="1">
            <a:off x="-817503" y="2575150"/>
            <a:ext cx="2540578" cy="3781493"/>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p:nvPr/>
        </p:nvSpPr>
        <p:spPr>
          <a:xfrm>
            <a:off x="763275" y="799200"/>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6926300" y="-86950"/>
            <a:ext cx="4030804" cy="599955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A0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112700" y="3113038"/>
            <a:ext cx="1938817" cy="330557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txBox="1">
            <a:spLocks noGrp="1"/>
          </p:cNvSpPr>
          <p:nvPr>
            <p:ph type="title"/>
          </p:nvPr>
        </p:nvSpPr>
        <p:spPr>
          <a:xfrm>
            <a:off x="1569450" y="1152050"/>
            <a:ext cx="60051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0" name="Google Shape;160;p9"/>
          <p:cNvSpPr txBox="1">
            <a:spLocks noGrp="1"/>
          </p:cNvSpPr>
          <p:nvPr>
            <p:ph type="subTitle" idx="1"/>
          </p:nvPr>
        </p:nvSpPr>
        <p:spPr>
          <a:xfrm>
            <a:off x="1904250" y="2756350"/>
            <a:ext cx="53355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7">
    <p:spTree>
      <p:nvGrpSpPr>
        <p:cNvPr id="1" name="Shape 209"/>
        <p:cNvGrpSpPr/>
        <p:nvPr/>
      </p:nvGrpSpPr>
      <p:grpSpPr>
        <a:xfrm>
          <a:off x="0" y="0"/>
          <a:ext cx="0" cy="0"/>
          <a:chOff x="0" y="0"/>
          <a:chExt cx="0" cy="0"/>
        </a:xfrm>
      </p:grpSpPr>
      <p:sp>
        <p:nvSpPr>
          <p:cNvPr id="210" name="Google Shape;210;p13"/>
          <p:cNvSpPr/>
          <p:nvPr/>
        </p:nvSpPr>
        <p:spPr>
          <a:xfrm>
            <a:off x="7233675" y="-730075"/>
            <a:ext cx="3030078" cy="3486687"/>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rot="2540379">
            <a:off x="-721411" y="3502530"/>
            <a:ext cx="2268525" cy="1945325"/>
          </a:xfrm>
          <a:custGeom>
            <a:avLst/>
            <a:gdLst/>
            <a:ahLst/>
            <a:cxnLst/>
            <a:rect l="l" t="t" r="r" b="b"/>
            <a:pathLst>
              <a:path w="40029" h="34326" extrusionOk="0">
                <a:moveTo>
                  <a:pt x="7939" y="1669"/>
                </a:moveTo>
                <a:cubicBezTo>
                  <a:pt x="12943" y="3370"/>
                  <a:pt x="11275" y="10875"/>
                  <a:pt x="18780" y="8040"/>
                </a:cubicBezTo>
                <a:cubicBezTo>
                  <a:pt x="26286" y="5238"/>
                  <a:pt x="30722" y="3770"/>
                  <a:pt x="35392" y="8040"/>
                </a:cubicBezTo>
                <a:cubicBezTo>
                  <a:pt x="40029" y="12343"/>
                  <a:pt x="29621" y="14411"/>
                  <a:pt x="33991" y="20682"/>
                </a:cubicBezTo>
                <a:cubicBezTo>
                  <a:pt x="38361" y="26920"/>
                  <a:pt x="27520" y="34325"/>
                  <a:pt x="19814" y="30523"/>
                </a:cubicBezTo>
                <a:cubicBezTo>
                  <a:pt x="12109" y="26720"/>
                  <a:pt x="4937" y="23851"/>
                  <a:pt x="2502" y="16613"/>
                </a:cubicBezTo>
                <a:cubicBezTo>
                  <a:pt x="0" y="9207"/>
                  <a:pt x="2936" y="1"/>
                  <a:pt x="7939" y="1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txBox="1">
            <a:spLocks noGrp="1"/>
          </p:cNvSpPr>
          <p:nvPr>
            <p:ph type="subTitle" idx="1"/>
          </p:nvPr>
        </p:nvSpPr>
        <p:spPr>
          <a:xfrm>
            <a:off x="3905700"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3" name="Google Shape;213;p13"/>
          <p:cNvSpPr txBox="1">
            <a:spLocks noGrp="1"/>
          </p:cNvSpPr>
          <p:nvPr>
            <p:ph type="subTitle" idx="2"/>
          </p:nvPr>
        </p:nvSpPr>
        <p:spPr>
          <a:xfrm>
            <a:off x="1391100"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5" name="Google Shape;215;p13">
            <a:hlinkClick r:id="" action="ppaction://noaction"/>
          </p:cNvPr>
          <p:cNvSpPr txBox="1">
            <a:spLocks noGrp="1"/>
          </p:cNvSpPr>
          <p:nvPr>
            <p:ph type="subTitle" idx="3"/>
          </p:nvPr>
        </p:nvSpPr>
        <p:spPr>
          <a:xfrm>
            <a:off x="1391100"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6" name="Google Shape;216;p13">
            <a:hlinkClick r:id="" action="ppaction://noaction"/>
          </p:cNvPr>
          <p:cNvSpPr txBox="1">
            <a:spLocks noGrp="1"/>
          </p:cNvSpPr>
          <p:nvPr>
            <p:ph type="subTitle" idx="4"/>
          </p:nvPr>
        </p:nvSpPr>
        <p:spPr>
          <a:xfrm>
            <a:off x="3905700"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7" name="Google Shape;217;p13">
            <a:hlinkClick r:id="" action="ppaction://noaction"/>
          </p:cNvPr>
          <p:cNvSpPr txBox="1">
            <a:spLocks noGrp="1"/>
          </p:cNvSpPr>
          <p:nvPr>
            <p:ph type="subTitle" idx="5"/>
          </p:nvPr>
        </p:nvSpPr>
        <p:spPr>
          <a:xfrm>
            <a:off x="1391100"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8" name="Google Shape;218;p13">
            <a:hlinkClick r:id="" action="ppaction://noaction"/>
          </p:cNvPr>
          <p:cNvSpPr txBox="1">
            <a:spLocks noGrp="1"/>
          </p:cNvSpPr>
          <p:nvPr>
            <p:ph type="subTitle" idx="6"/>
          </p:nvPr>
        </p:nvSpPr>
        <p:spPr>
          <a:xfrm>
            <a:off x="3905700"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19" name="Google Shape;219;p13"/>
          <p:cNvSpPr txBox="1">
            <a:spLocks noGrp="1"/>
          </p:cNvSpPr>
          <p:nvPr>
            <p:ph type="subTitle" idx="7"/>
          </p:nvPr>
        </p:nvSpPr>
        <p:spPr>
          <a:xfrm>
            <a:off x="1391100"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0" name="Google Shape;220;p13"/>
          <p:cNvSpPr txBox="1">
            <a:spLocks noGrp="1"/>
          </p:cNvSpPr>
          <p:nvPr>
            <p:ph type="subTitle" idx="8"/>
          </p:nvPr>
        </p:nvSpPr>
        <p:spPr>
          <a:xfrm>
            <a:off x="3905700"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1" name="Google Shape;221;p13">
            <a:hlinkClick r:id="" action="ppaction://noaction"/>
          </p:cNvPr>
          <p:cNvSpPr txBox="1">
            <a:spLocks noGrp="1"/>
          </p:cNvSpPr>
          <p:nvPr>
            <p:ph type="title" idx="9" hasCustomPrompt="1"/>
          </p:nvPr>
        </p:nvSpPr>
        <p:spPr>
          <a:xfrm>
            <a:off x="792175"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2" name="Google Shape;222;p13">
            <a:hlinkClick r:id="" action="ppaction://noaction"/>
          </p:cNvPr>
          <p:cNvSpPr txBox="1">
            <a:spLocks noGrp="1"/>
          </p:cNvSpPr>
          <p:nvPr>
            <p:ph type="title" idx="13" hasCustomPrompt="1"/>
          </p:nvPr>
        </p:nvSpPr>
        <p:spPr>
          <a:xfrm>
            <a:off x="3314700"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3" name="Google Shape;223;p13">
            <a:hlinkClick r:id="" action="ppaction://noaction"/>
          </p:cNvPr>
          <p:cNvSpPr txBox="1">
            <a:spLocks noGrp="1"/>
          </p:cNvSpPr>
          <p:nvPr>
            <p:ph type="title" idx="14" hasCustomPrompt="1"/>
          </p:nvPr>
        </p:nvSpPr>
        <p:spPr>
          <a:xfrm>
            <a:off x="792175"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4" name="Google Shape;224;p13">
            <a:hlinkClick r:id="" action="ppaction://noaction"/>
          </p:cNvPr>
          <p:cNvSpPr txBox="1">
            <a:spLocks noGrp="1"/>
          </p:cNvSpPr>
          <p:nvPr>
            <p:ph type="title" idx="15" hasCustomPrompt="1"/>
          </p:nvPr>
        </p:nvSpPr>
        <p:spPr>
          <a:xfrm>
            <a:off x="3314700"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25" name="Google Shape;225;p13"/>
          <p:cNvSpPr txBox="1">
            <a:spLocks noGrp="1"/>
          </p:cNvSpPr>
          <p:nvPr>
            <p:ph type="subTitle" idx="16"/>
          </p:nvPr>
        </p:nvSpPr>
        <p:spPr>
          <a:xfrm>
            <a:off x="6428225" y="3380175"/>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 name="Google Shape;226;p13">
            <a:hlinkClick r:id="" action="ppaction://noaction"/>
          </p:cNvPr>
          <p:cNvSpPr txBox="1">
            <a:spLocks noGrp="1"/>
          </p:cNvSpPr>
          <p:nvPr>
            <p:ph type="subTitle" idx="17"/>
          </p:nvPr>
        </p:nvSpPr>
        <p:spPr>
          <a:xfrm>
            <a:off x="6428225" y="1434475"/>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27" name="Google Shape;227;p13">
            <a:hlinkClick r:id="" action="ppaction://noaction"/>
          </p:cNvPr>
          <p:cNvSpPr txBox="1">
            <a:spLocks noGrp="1"/>
          </p:cNvSpPr>
          <p:nvPr>
            <p:ph type="subTitle" idx="18"/>
          </p:nvPr>
        </p:nvSpPr>
        <p:spPr>
          <a:xfrm>
            <a:off x="6428225" y="2992287"/>
            <a:ext cx="19236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000"/>
              <a:buFont typeface="Hammersmith One"/>
              <a:buNone/>
              <a:defRPr sz="2000" b="1">
                <a:solidFill>
                  <a:schemeClr val="accent2"/>
                </a:solidFill>
                <a:latin typeface="Hammersmith One"/>
                <a:ea typeface="Hammersmith One"/>
                <a:cs typeface="Hammersmith One"/>
                <a:sym typeface="Hammersmith One"/>
              </a:defRPr>
            </a:lvl1pPr>
            <a:lvl2pPr lvl="1" rtl="0">
              <a:spcBef>
                <a:spcPts val="0"/>
              </a:spcBef>
              <a:spcAft>
                <a:spcPts val="0"/>
              </a:spcAft>
              <a:buSzPts val="2000"/>
              <a:buFont typeface="Hammersmith One"/>
              <a:buNone/>
              <a:defRPr sz="2000">
                <a:latin typeface="Hammersmith One"/>
                <a:ea typeface="Hammersmith One"/>
                <a:cs typeface="Hammersmith One"/>
                <a:sym typeface="Hammersmith One"/>
              </a:defRPr>
            </a:lvl2pPr>
            <a:lvl3pPr lvl="2" rtl="0">
              <a:spcBef>
                <a:spcPts val="0"/>
              </a:spcBef>
              <a:spcAft>
                <a:spcPts val="0"/>
              </a:spcAft>
              <a:buSzPts val="2000"/>
              <a:buFont typeface="Hammersmith One"/>
              <a:buNone/>
              <a:defRPr sz="2000">
                <a:latin typeface="Hammersmith One"/>
                <a:ea typeface="Hammersmith One"/>
                <a:cs typeface="Hammersmith One"/>
                <a:sym typeface="Hammersmith One"/>
              </a:defRPr>
            </a:lvl3pPr>
            <a:lvl4pPr lvl="3" rtl="0">
              <a:spcBef>
                <a:spcPts val="0"/>
              </a:spcBef>
              <a:spcAft>
                <a:spcPts val="0"/>
              </a:spcAft>
              <a:buSzPts val="2000"/>
              <a:buFont typeface="Hammersmith One"/>
              <a:buNone/>
              <a:defRPr sz="2000">
                <a:latin typeface="Hammersmith One"/>
                <a:ea typeface="Hammersmith One"/>
                <a:cs typeface="Hammersmith One"/>
                <a:sym typeface="Hammersmith One"/>
              </a:defRPr>
            </a:lvl4pPr>
            <a:lvl5pPr lvl="4" rtl="0">
              <a:spcBef>
                <a:spcPts val="0"/>
              </a:spcBef>
              <a:spcAft>
                <a:spcPts val="0"/>
              </a:spcAft>
              <a:buSzPts val="2000"/>
              <a:buFont typeface="Hammersmith One"/>
              <a:buNone/>
              <a:defRPr sz="2000">
                <a:latin typeface="Hammersmith One"/>
                <a:ea typeface="Hammersmith One"/>
                <a:cs typeface="Hammersmith One"/>
                <a:sym typeface="Hammersmith One"/>
              </a:defRPr>
            </a:lvl5pPr>
            <a:lvl6pPr lvl="5" rtl="0">
              <a:spcBef>
                <a:spcPts val="0"/>
              </a:spcBef>
              <a:spcAft>
                <a:spcPts val="0"/>
              </a:spcAft>
              <a:buSzPts val="2000"/>
              <a:buFont typeface="Hammersmith One"/>
              <a:buNone/>
              <a:defRPr sz="2000">
                <a:latin typeface="Hammersmith One"/>
                <a:ea typeface="Hammersmith One"/>
                <a:cs typeface="Hammersmith One"/>
                <a:sym typeface="Hammersmith One"/>
              </a:defRPr>
            </a:lvl6pPr>
            <a:lvl7pPr lvl="6" rtl="0">
              <a:spcBef>
                <a:spcPts val="0"/>
              </a:spcBef>
              <a:spcAft>
                <a:spcPts val="0"/>
              </a:spcAft>
              <a:buSzPts val="2000"/>
              <a:buFont typeface="Hammersmith One"/>
              <a:buNone/>
              <a:defRPr sz="2000">
                <a:latin typeface="Hammersmith One"/>
                <a:ea typeface="Hammersmith One"/>
                <a:cs typeface="Hammersmith One"/>
                <a:sym typeface="Hammersmith One"/>
              </a:defRPr>
            </a:lvl7pPr>
            <a:lvl8pPr lvl="7" rtl="0">
              <a:spcBef>
                <a:spcPts val="0"/>
              </a:spcBef>
              <a:spcAft>
                <a:spcPts val="0"/>
              </a:spcAft>
              <a:buSzPts val="2000"/>
              <a:buFont typeface="Hammersmith One"/>
              <a:buNone/>
              <a:defRPr sz="2000">
                <a:latin typeface="Hammersmith One"/>
                <a:ea typeface="Hammersmith One"/>
                <a:cs typeface="Hammersmith One"/>
                <a:sym typeface="Hammersmith One"/>
              </a:defRPr>
            </a:lvl8pPr>
            <a:lvl9pPr lvl="8" rtl="0">
              <a:spcBef>
                <a:spcPts val="0"/>
              </a:spcBef>
              <a:spcAft>
                <a:spcPts val="0"/>
              </a:spcAft>
              <a:buSzPts val="2000"/>
              <a:buFont typeface="Hammersmith One"/>
              <a:buNone/>
              <a:defRPr sz="2000">
                <a:latin typeface="Hammersmith One"/>
                <a:ea typeface="Hammersmith One"/>
                <a:cs typeface="Hammersmith One"/>
                <a:sym typeface="Hammersmith One"/>
              </a:defRPr>
            </a:lvl9pPr>
          </a:lstStyle>
          <a:p>
            <a:endParaRPr/>
          </a:p>
        </p:txBody>
      </p:sp>
      <p:sp>
        <p:nvSpPr>
          <p:cNvPr id="228" name="Google Shape;228;p13"/>
          <p:cNvSpPr txBox="1">
            <a:spLocks noGrp="1"/>
          </p:cNvSpPr>
          <p:nvPr>
            <p:ph type="subTitle" idx="19"/>
          </p:nvPr>
        </p:nvSpPr>
        <p:spPr>
          <a:xfrm>
            <a:off x="6428225" y="1825209"/>
            <a:ext cx="1923600" cy="1029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solidFill>
                  <a:srgbClr val="0000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13">
            <a:hlinkClick r:id="" action="ppaction://noaction"/>
          </p:cNvPr>
          <p:cNvSpPr txBox="1">
            <a:spLocks noGrp="1"/>
          </p:cNvSpPr>
          <p:nvPr>
            <p:ph type="title" idx="20" hasCustomPrompt="1"/>
          </p:nvPr>
        </p:nvSpPr>
        <p:spPr>
          <a:xfrm>
            <a:off x="5837225" y="1434475"/>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230" name="Google Shape;230;p13">
            <a:hlinkClick r:id="" action="ppaction://noaction"/>
          </p:cNvPr>
          <p:cNvSpPr txBox="1">
            <a:spLocks noGrp="1"/>
          </p:cNvSpPr>
          <p:nvPr>
            <p:ph type="title" idx="21" hasCustomPrompt="1"/>
          </p:nvPr>
        </p:nvSpPr>
        <p:spPr>
          <a:xfrm>
            <a:off x="5837225" y="2992276"/>
            <a:ext cx="596400" cy="411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1">
  <p:cSld name="CUSTOM_32_1">
    <p:spTree>
      <p:nvGrpSpPr>
        <p:cNvPr id="1" name="Shape 363"/>
        <p:cNvGrpSpPr/>
        <p:nvPr/>
      </p:nvGrpSpPr>
      <p:grpSpPr>
        <a:xfrm>
          <a:off x="0" y="0"/>
          <a:ext cx="0" cy="0"/>
          <a:chOff x="0" y="0"/>
          <a:chExt cx="0" cy="0"/>
        </a:xfrm>
      </p:grpSpPr>
      <p:sp>
        <p:nvSpPr>
          <p:cNvPr id="364" name="Google Shape;364;p18"/>
          <p:cNvSpPr/>
          <p:nvPr/>
        </p:nvSpPr>
        <p:spPr>
          <a:xfrm rot="-1690000">
            <a:off x="4770052" y="3432202"/>
            <a:ext cx="4311133" cy="2652327"/>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rot="-8976185">
            <a:off x="-892229" y="695729"/>
            <a:ext cx="3210901" cy="3197587"/>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18"/>
          <p:cNvGrpSpPr/>
          <p:nvPr/>
        </p:nvGrpSpPr>
        <p:grpSpPr>
          <a:xfrm>
            <a:off x="5420243" y="-954594"/>
            <a:ext cx="2270935" cy="2260334"/>
            <a:chOff x="6762468" y="1386456"/>
            <a:chExt cx="2270935" cy="2260334"/>
          </a:xfrm>
        </p:grpSpPr>
        <p:sp>
          <p:nvSpPr>
            <p:cNvPr id="367" name="Google Shape;367;p18"/>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8"/>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8"/>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18"/>
          <p:cNvSpPr txBox="1">
            <a:spLocks noGrp="1"/>
          </p:cNvSpPr>
          <p:nvPr>
            <p:ph type="title"/>
          </p:nvPr>
        </p:nvSpPr>
        <p:spPr>
          <a:xfrm>
            <a:off x="1569450" y="1152050"/>
            <a:ext cx="6005100" cy="151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600">
                <a:solidFill>
                  <a:schemeClr val="accent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1" name="Google Shape;401;p18"/>
          <p:cNvSpPr txBox="1">
            <a:spLocks noGrp="1"/>
          </p:cNvSpPr>
          <p:nvPr>
            <p:ph type="subTitle" idx="1"/>
          </p:nvPr>
        </p:nvSpPr>
        <p:spPr>
          <a:xfrm>
            <a:off x="1569450" y="2756350"/>
            <a:ext cx="6005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solidFill>
                  <a:schemeClr val="accen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2">
  <p:cSld name="CUSTOM_24_1">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4" name="Google Shape;404;p19"/>
          <p:cNvSpPr txBox="1">
            <a:spLocks noGrp="1"/>
          </p:cNvSpPr>
          <p:nvPr>
            <p:ph type="subTitle" idx="1"/>
          </p:nvPr>
        </p:nvSpPr>
        <p:spPr>
          <a:xfrm>
            <a:off x="713250" y="1123450"/>
            <a:ext cx="7717500" cy="3442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1600"/>
            </a:lvl1pPr>
            <a:lvl2pPr lvl="1">
              <a:spcBef>
                <a:spcPts val="0"/>
              </a:spcBef>
              <a:spcAft>
                <a:spcPts val="0"/>
              </a:spcAft>
              <a:buClr>
                <a:schemeClr val="accent1"/>
              </a:buClr>
              <a:buSzPts val="1400"/>
              <a:buAutoNum type="alphaLcPeriod"/>
              <a:defRPr sz="1600"/>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598400" y="3985675"/>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C8A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rot="7619243">
            <a:off x="7150868" y="2766901"/>
            <a:ext cx="3210914" cy="319760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 name="Google Shape;407;p19"/>
          <p:cNvGrpSpPr/>
          <p:nvPr/>
        </p:nvGrpSpPr>
        <p:grpSpPr>
          <a:xfrm>
            <a:off x="7295305" y="-672969"/>
            <a:ext cx="2270935" cy="2260334"/>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677"/>
        <p:cNvGrpSpPr/>
        <p:nvPr/>
      </p:nvGrpSpPr>
      <p:grpSpPr>
        <a:xfrm>
          <a:off x="0" y="0"/>
          <a:ext cx="0" cy="0"/>
          <a:chOff x="0" y="0"/>
          <a:chExt cx="0" cy="0"/>
        </a:xfrm>
      </p:grpSpPr>
      <p:sp>
        <p:nvSpPr>
          <p:cNvPr id="678" name="Google Shape;678;p28"/>
          <p:cNvSpPr/>
          <p:nvPr/>
        </p:nvSpPr>
        <p:spPr>
          <a:xfrm rot="5400000">
            <a:off x="-897085" y="455393"/>
            <a:ext cx="4906632" cy="446959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rot="4271990">
            <a:off x="6861805" y="3034227"/>
            <a:ext cx="3403945" cy="3389831"/>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a:off x="7014776" y="357427"/>
            <a:ext cx="801658" cy="707098"/>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9" r:id="rId6"/>
    <p:sldLayoutId id="2147483664" r:id="rId7"/>
    <p:sldLayoutId id="2147483665" r:id="rId8"/>
    <p:sldLayoutId id="2147483674" r:id="rId9"/>
    <p:sldLayoutId id="2147483685" r:id="rId10"/>
    <p:sldLayoutId id="2147483692" r:id="rId11"/>
    <p:sldLayoutId id="2147483695" r:id="rId12"/>
    <p:sldLayoutId id="2147483701" r:id="rId13"/>
    <p:sldLayoutId id="21474837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4.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3.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mailto:jfk@jfk.edu.hk"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29689" y="897775"/>
            <a:ext cx="7998922" cy="1914006"/>
          </a:xfrm>
        </p:spPr>
        <p:txBody>
          <a:bodyPr>
            <a:noAutofit/>
          </a:bodyPr>
          <a:lstStyle/>
          <a:p>
            <a:r>
              <a:rPr lang="zh-TW" altLang="zh-HK" sz="3600" dirty="0" smtClean="0">
                <a:latin typeface="標楷體" panose="03000509000000000000" pitchFamily="65" charset="-120"/>
                <a:ea typeface="標楷體" panose="03000509000000000000" pitchFamily="65" charset="-120"/>
              </a:rPr>
              <a:t>透過</a:t>
            </a:r>
            <a:r>
              <a:rPr lang="zh-TW" altLang="zh-HK" sz="3600" dirty="0">
                <a:latin typeface="標楷體" panose="03000509000000000000" pitchFamily="65" charset="-120"/>
                <a:ea typeface="標楷體" panose="03000509000000000000" pitchFamily="65" charset="-120"/>
              </a:rPr>
              <a:t>跨專業團隊及多感官中文教材提升學生的語文及書寫能力</a:t>
            </a:r>
            <a:br>
              <a:rPr lang="zh-TW" altLang="zh-HK" sz="3600" dirty="0">
                <a:latin typeface="標楷體" panose="03000509000000000000" pitchFamily="65" charset="-120"/>
                <a:ea typeface="標楷體" panose="03000509000000000000" pitchFamily="65" charset="-120"/>
              </a:rPr>
            </a:br>
            <a:r>
              <a:rPr lang="en-US" altLang="zh-HK" sz="1800" dirty="0"/>
              <a:t>Improving Students’ Chinese Literacy and Writing Skills by adopting Multi-Sensory Teaching and Learning Materials through Trans-disciplinary Approach</a:t>
            </a:r>
            <a:endParaRPr lang="zh-HK" altLang="en-US" sz="1800" dirty="0"/>
          </a:p>
        </p:txBody>
      </p:sp>
      <p:sp>
        <p:nvSpPr>
          <p:cNvPr id="3" name="副標題 2"/>
          <p:cNvSpPr>
            <a:spLocks noGrp="1"/>
          </p:cNvSpPr>
          <p:nvPr>
            <p:ph type="subTitle" idx="1"/>
          </p:nvPr>
        </p:nvSpPr>
        <p:spPr>
          <a:xfrm>
            <a:off x="1142999" y="3381094"/>
            <a:ext cx="6858000" cy="1241822"/>
          </a:xfrm>
        </p:spPr>
        <p:txBody>
          <a:bodyPr>
            <a:normAutofit/>
          </a:bodyPr>
          <a:lstStyle/>
          <a:p>
            <a:r>
              <a:rPr lang="zh-HK" altLang="en-US" dirty="0">
                <a:latin typeface="標楷體" panose="03000509000000000000" pitchFamily="65" charset="-120"/>
                <a:ea typeface="標楷體" panose="03000509000000000000" pitchFamily="65" charset="-120"/>
              </a:rPr>
              <a:t>香港紅十字會甘迺迪中心</a:t>
            </a:r>
            <a:endParaRPr lang="en-US" altLang="zh-HK" dirty="0">
              <a:latin typeface="標楷體" panose="03000509000000000000" pitchFamily="65" charset="-120"/>
              <a:ea typeface="標楷體" panose="03000509000000000000" pitchFamily="65" charset="-120"/>
            </a:endParaRPr>
          </a:p>
          <a:p>
            <a:r>
              <a:rPr lang="en-US" altLang="zh-HK" dirty="0"/>
              <a:t>Hong Kong Red Cross John F. Kennedy Centre</a:t>
            </a:r>
          </a:p>
          <a:p>
            <a:r>
              <a:rPr lang="en-US" altLang="zh-HK" dirty="0"/>
              <a:t>LTE 2021</a:t>
            </a:r>
            <a:endParaRPr lang="zh-HK" altLang="en-US" dirty="0"/>
          </a:p>
        </p:txBody>
      </p:sp>
    </p:spTree>
    <p:extLst>
      <p:ext uri="{BB962C8B-B14F-4D97-AF65-F5344CB8AC3E}">
        <p14:creationId xmlns:p14="http://schemas.microsoft.com/office/powerpoint/2010/main" val="3088820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57" name="矩形 56"/>
          <p:cNvSpPr/>
          <p:nvPr/>
        </p:nvSpPr>
        <p:spPr>
          <a:xfrm>
            <a:off x="609601" y="158002"/>
            <a:ext cx="6893007" cy="646331"/>
          </a:xfrm>
          <a:prstGeom prst="rect">
            <a:avLst/>
          </a:prstGeom>
        </p:spPr>
        <p:txBody>
          <a:bodyPr wrap="square">
            <a:spAutoFit/>
          </a:bodyPr>
          <a:lstStyle/>
          <a:p>
            <a:pPr algn="ctr"/>
            <a:r>
              <a:rPr lang="zh-TW" altLang="en-US" sz="3600" b="1" dirty="0">
                <a:solidFill>
                  <a:schemeClr val="bg1">
                    <a:lumMod val="25000"/>
                  </a:schemeClr>
                </a:solidFill>
                <a:latin typeface="方正粗圓" pitchFamily="65" charset="-120"/>
                <a:ea typeface="方正粗圓" pitchFamily="65" charset="-120"/>
                <a:cs typeface="Arial" pitchFamily="34" charset="0"/>
              </a:rPr>
              <a:t>視覺運用及視覺感知能力</a:t>
            </a:r>
            <a:endParaRPr lang="zh-MO" altLang="en-US" sz="3600" b="1" dirty="0">
              <a:solidFill>
                <a:schemeClr val="bg1">
                  <a:lumMod val="25000"/>
                </a:schemeClr>
              </a:solidFill>
              <a:latin typeface="方正粗圓" pitchFamily="65" charset="-120"/>
              <a:ea typeface="方正粗圓" pitchFamily="65" charset="-120"/>
              <a:cs typeface="Arial" pitchFamily="34" charset="0"/>
            </a:endParaRPr>
          </a:p>
        </p:txBody>
      </p:sp>
      <p:sp>
        <p:nvSpPr>
          <p:cNvPr id="58" name="矩形 57"/>
          <p:cNvSpPr/>
          <p:nvPr/>
        </p:nvSpPr>
        <p:spPr>
          <a:xfrm>
            <a:off x="147018" y="831504"/>
            <a:ext cx="6545382" cy="553998"/>
          </a:xfrm>
          <a:prstGeom prst="rect">
            <a:avLst/>
          </a:prstGeom>
        </p:spPr>
        <p:txBody>
          <a:bodyPr wrap="none">
            <a:spAutoFit/>
          </a:bodyPr>
          <a:lstStyle/>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視覺運用</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 雙眼協調、視覺專注、跳視</a:t>
            </a:r>
            <a:endParaRPr lang="zh-MO" altLang="en-US" sz="3000" dirty="0">
              <a:solidFill>
                <a:schemeClr val="accent1">
                  <a:lumMod val="50000"/>
                </a:schemeClr>
              </a:solidFill>
              <a:latin typeface="方正粗圓" panose="03000509000000000000" pitchFamily="65" charset="-120"/>
              <a:ea typeface="方正粗圓" panose="03000509000000000000" pitchFamily="65" charset="-120"/>
            </a:endParaRPr>
          </a:p>
        </p:txBody>
      </p:sp>
      <p:pic>
        <p:nvPicPr>
          <p:cNvPr id="59" name="Picture 2" descr="https://previews.123rf.com/images/alekup/alekup1201/alekup120100057/12048434-illustration-of-eye-in-stylized-human-head-Stock-Vector-perception-brain-min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9632" b="99796" l="11420" r="87963">
                        <a14:foregroundMark x1="39506" y1="35787" x2="39506" y2="35787"/>
                        <a14:foregroundMark x1="57099" y1="35787" x2="57099" y2="35787"/>
                        <a14:foregroundMark x1="50309" y1="67076" x2="50309" y2="67076"/>
                        <a14:foregroundMark x1="46296" y1="53579" x2="46296" y2="53579"/>
                        <a14:foregroundMark x1="44444" y1="61963" x2="44444" y2="61963"/>
                        <a14:foregroundMark x1="52160" y1="60123" x2="52160" y2="60123"/>
                        <a14:foregroundMark x1="70679" y1="41513" x2="70679" y2="41513"/>
                        <a14:foregroundMark x1="75309" y1="46626" x2="75309" y2="46626"/>
                      </a14:backgroundRemoval>
                    </a14:imgEffect>
                  </a14:imgLayer>
                </a14:imgProps>
              </a:ext>
              <a:ext uri="{28A0092B-C50C-407E-A947-70E740481C1C}">
                <a14:useLocalDpi xmlns:a14="http://schemas.microsoft.com/office/drawing/2010/main" val="0"/>
              </a:ext>
            </a:extLst>
          </a:blip>
          <a:srcRect l="12402" t="20518" r="10703"/>
          <a:stretch/>
        </p:blipFill>
        <p:spPr bwMode="auto">
          <a:xfrm>
            <a:off x="6982242" y="-25747"/>
            <a:ext cx="755890" cy="118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https://previews.123rf.com/images/alekup/alekup1201/alekup120100057/12048434-illustration-of-eye-in-stylized-human-head-Stock-Vector-perception-brain-mind.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59" b="19888" l="12268" r="89963">
                        <a14:foregroundMark x1="15613" y1="13941" x2="15613" y2="13941"/>
                        <a14:foregroundMark x1="23234" y1="11524" x2="23234" y2="11524"/>
                        <a14:foregroundMark x1="31784" y1="11152" x2="31784" y2="11152"/>
                        <a14:foregroundMark x1="35688" y1="8736" x2="35688" y2="8736"/>
                        <a14:foregroundMark x1="39591" y1="7993" x2="39591" y2="7993"/>
                        <a14:foregroundMark x1="46468" y1="9108" x2="46468" y2="9108"/>
                        <a14:foregroundMark x1="63383" y1="8178" x2="63383" y2="8178"/>
                        <a14:foregroundMark x1="68401" y1="9294" x2="68401" y2="9294"/>
                        <a14:foregroundMark x1="68587" y1="5762" x2="68587" y2="5762"/>
                        <a14:foregroundMark x1="73234" y1="8736" x2="73234" y2="8736"/>
                        <a14:foregroundMark x1="81227" y1="8922" x2="81227" y2="8922"/>
                      </a14:backgroundRemoval>
                    </a14:imgEffect>
                  </a14:imgLayer>
                </a14:imgProps>
              </a:ext>
              <a:ext uri="{28A0092B-C50C-407E-A947-70E740481C1C}">
                <a14:useLocalDpi xmlns:a14="http://schemas.microsoft.com/office/drawing/2010/main" val="0"/>
              </a:ext>
            </a:extLst>
          </a:blip>
          <a:srcRect l="12402" r="10703" b="80145"/>
          <a:stretch/>
        </p:blipFill>
        <p:spPr bwMode="auto">
          <a:xfrm>
            <a:off x="7737246" y="413659"/>
            <a:ext cx="1263253" cy="49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p:cNvSpPr/>
          <p:nvPr/>
        </p:nvSpPr>
        <p:spPr>
          <a:xfrm>
            <a:off x="134321" y="1369980"/>
            <a:ext cx="1928733" cy="553998"/>
          </a:xfrm>
          <a:prstGeom prst="rect">
            <a:avLst/>
          </a:prstGeom>
        </p:spPr>
        <p:txBody>
          <a:bodyPr wrap="none">
            <a:spAutoFit/>
          </a:bodyPr>
          <a:lstStyle/>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視覺感知</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 </a:t>
            </a:r>
            <a:endParaRPr lang="zh-MO" altLang="en-US" sz="3000" dirty="0">
              <a:solidFill>
                <a:schemeClr val="accent1">
                  <a:lumMod val="50000"/>
                </a:schemeClr>
              </a:solidFill>
              <a:latin typeface="方正粗圓" panose="03000509000000000000" pitchFamily="65" charset="-120"/>
              <a:ea typeface="方正粗圓" panose="03000509000000000000" pitchFamily="65" charset="-120"/>
            </a:endParaRPr>
          </a:p>
        </p:txBody>
      </p:sp>
      <p:sp>
        <p:nvSpPr>
          <p:cNvPr id="62" name="標題 1"/>
          <p:cNvSpPr>
            <a:spLocks noGrp="1"/>
          </p:cNvSpPr>
          <p:nvPr>
            <p:ph type="title"/>
          </p:nvPr>
        </p:nvSpPr>
        <p:spPr>
          <a:xfrm>
            <a:off x="1848285" y="1124116"/>
            <a:ext cx="7215712" cy="814766"/>
          </a:xfrm>
        </p:spPr>
        <p:txBody>
          <a:bodyPr>
            <a:noAutofit/>
          </a:bodyPr>
          <a:lstStyle/>
          <a:p>
            <a:pP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標準化評估 </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Test of Visual Perceptual Skills-4</a:t>
            </a:r>
            <a:endParaRPr lang="zh-MO" altLang="en-US" sz="2800" dirty="0">
              <a:solidFill>
                <a:schemeClr val="accent1">
                  <a:lumMod val="50000"/>
                </a:schemeClr>
              </a:solidFill>
              <a:latin typeface="方正粗圓" panose="03000509000000000000" pitchFamily="65" charset="-120"/>
              <a:ea typeface="方正粗圓" panose="03000509000000000000" pitchFamily="65" charset="-120"/>
            </a:endParaRPr>
          </a:p>
        </p:txBody>
      </p:sp>
      <p:grpSp>
        <p:nvGrpSpPr>
          <p:cNvPr id="2" name="群組 1"/>
          <p:cNvGrpSpPr/>
          <p:nvPr/>
        </p:nvGrpSpPr>
        <p:grpSpPr>
          <a:xfrm>
            <a:off x="3291745" y="1750661"/>
            <a:ext cx="5772252" cy="2871514"/>
            <a:chOff x="203083" y="1745205"/>
            <a:chExt cx="7124700" cy="2871514"/>
          </a:xfrm>
        </p:grpSpPr>
        <p:sp>
          <p:nvSpPr>
            <p:cNvPr id="69" name="內容版面配置區 3"/>
            <p:cNvSpPr txBox="1">
              <a:spLocks/>
            </p:cNvSpPr>
            <p:nvPr/>
          </p:nvSpPr>
          <p:spPr>
            <a:xfrm>
              <a:off x="203083" y="1745205"/>
              <a:ext cx="7124700" cy="2871514"/>
            </a:xfrm>
            <a:prstGeom prst="rect">
              <a:avLst/>
            </a:prstGeom>
          </p:spPr>
          <p:txBody>
            <a:bodyPr vert="horz" lIns="91440" tIns="45719" rIns="91440" bIns="45719" rtlCol="0" anchor="ctr">
              <a:no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Visual Discrimination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視覺辨別</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Visual Memory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視覺記憶</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Spatial Relation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視覺空間關係</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Form Constancy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視覺形狀永恆</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Sequential Memory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視覺次序記憶</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Figure Ground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背景與主體</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marL="457217" indent="-457217">
                <a:buClr>
                  <a:schemeClr val="bg1">
                    <a:lumMod val="25000"/>
                  </a:schemeClr>
                </a:buClr>
                <a:buFont typeface="+mj-lt"/>
                <a:buAutoNum type="arabicPeriod"/>
                <a:defRPr/>
              </a:pP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Visual Closure (</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見微知著</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r>
                <a:rPr lang="zh-TW" altLang="en-US"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部份與主體</a:t>
              </a:r>
              <a:r>
                <a:rPr lang="en-US" altLang="zh-TW" sz="2200" dirty="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p:txBody>
        </p:sp>
        <p:pic>
          <p:nvPicPr>
            <p:cNvPr id="70" name="Picture 2" descr="Cute Star Png Page - Cute Star Clipart, Transparent Png - kind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7000" l="0" r="100000"/>
                      </a14:imgEffect>
                    </a14:imgLayer>
                  </a14:imgProps>
                </a:ext>
                <a:ext uri="{28A0092B-C50C-407E-A947-70E740481C1C}">
                  <a14:useLocalDpi xmlns:a14="http://schemas.microsoft.com/office/drawing/2010/main" val="0"/>
                </a:ext>
              </a:extLst>
            </a:blip>
            <a:srcRect b="4880"/>
            <a:stretch/>
          </p:blipFill>
          <p:spPr bwMode="auto">
            <a:xfrm>
              <a:off x="5633616" y="1973352"/>
              <a:ext cx="361647" cy="36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ute Star Png Page - Cute Star Clipart, Transparent Png - kind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7000" l="0" r="100000"/>
                      </a14:imgEffect>
                    </a14:imgLayer>
                  </a14:imgProps>
                </a:ext>
                <a:ext uri="{28A0092B-C50C-407E-A947-70E740481C1C}">
                  <a14:useLocalDpi xmlns:a14="http://schemas.microsoft.com/office/drawing/2010/main" val="0"/>
                </a:ext>
              </a:extLst>
            </a:blip>
            <a:srcRect b="4880"/>
            <a:stretch/>
          </p:blipFill>
          <p:spPr bwMode="auto">
            <a:xfrm>
              <a:off x="4962702" y="2319456"/>
              <a:ext cx="361647"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ute Star Png Page - Cute Star Clipart, Transparent Png - kind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7000" l="0" r="100000"/>
                      </a14:imgEffect>
                    </a14:imgLayer>
                  </a14:imgProps>
                </a:ext>
                <a:ext uri="{28A0092B-C50C-407E-A947-70E740481C1C}">
                  <a14:useLocalDpi xmlns:a14="http://schemas.microsoft.com/office/drawing/2010/main" val="0"/>
                </a:ext>
              </a:extLst>
            </a:blip>
            <a:srcRect b="4880"/>
            <a:stretch/>
          </p:blipFill>
          <p:spPr bwMode="auto">
            <a:xfrm>
              <a:off x="5577868" y="2657176"/>
              <a:ext cx="361647"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圖片 72"/>
          <p:cNvPicPr>
            <a:picLocks noChangeAspect="1"/>
          </p:cNvPicPr>
          <p:nvPr/>
        </p:nvPicPr>
        <p:blipFill>
          <a:blip r:embed="rId9"/>
          <a:stretch>
            <a:fillRect/>
          </a:stretch>
        </p:blipFill>
        <p:spPr>
          <a:xfrm>
            <a:off x="1863794" y="3154811"/>
            <a:ext cx="776216" cy="813178"/>
          </a:xfrm>
          <a:prstGeom prst="rect">
            <a:avLst/>
          </a:prstGeom>
        </p:spPr>
      </p:pic>
      <p:pic>
        <p:nvPicPr>
          <p:cNvPr id="74" name="圖片 73"/>
          <p:cNvPicPr>
            <a:picLocks noChangeAspect="1"/>
          </p:cNvPicPr>
          <p:nvPr/>
        </p:nvPicPr>
        <p:blipFill>
          <a:blip r:embed="rId10"/>
          <a:stretch>
            <a:fillRect/>
          </a:stretch>
        </p:blipFill>
        <p:spPr>
          <a:xfrm>
            <a:off x="113301" y="2185550"/>
            <a:ext cx="1415823" cy="764010"/>
          </a:xfrm>
          <a:prstGeom prst="rect">
            <a:avLst/>
          </a:prstGeom>
        </p:spPr>
      </p:pic>
      <p:pic>
        <p:nvPicPr>
          <p:cNvPr id="75" name="圖片 74"/>
          <p:cNvPicPr>
            <a:picLocks noChangeAspect="1"/>
          </p:cNvPicPr>
          <p:nvPr/>
        </p:nvPicPr>
        <p:blipFill>
          <a:blip r:embed="rId11"/>
          <a:stretch>
            <a:fillRect/>
          </a:stretch>
        </p:blipFill>
        <p:spPr>
          <a:xfrm>
            <a:off x="113301" y="3154811"/>
            <a:ext cx="1404582" cy="843979"/>
          </a:xfrm>
          <a:prstGeom prst="rect">
            <a:avLst/>
          </a:prstGeom>
        </p:spPr>
      </p:pic>
      <p:pic>
        <p:nvPicPr>
          <p:cNvPr id="76" name="Picture 2" descr="Eye clipart. Free download transparent .PNG | Creazi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4321" y="4324760"/>
            <a:ext cx="1331219" cy="772383"/>
          </a:xfrm>
          <a:prstGeom prst="rect">
            <a:avLst/>
          </a:prstGeom>
          <a:noFill/>
          <a:extLst>
            <a:ext uri="{909E8E84-426E-40DD-AFC4-6F175D3DCCD1}">
              <a14:hiddenFill xmlns:a14="http://schemas.microsoft.com/office/drawing/2010/main">
                <a:solidFill>
                  <a:srgbClr val="FFFFFF"/>
                </a:solidFill>
              </a14:hiddenFill>
            </a:ext>
          </a:extLst>
        </p:spPr>
      </p:pic>
      <p:sp>
        <p:nvSpPr>
          <p:cNvPr id="77" name="矩形 76"/>
          <p:cNvSpPr/>
          <p:nvPr/>
        </p:nvSpPr>
        <p:spPr>
          <a:xfrm>
            <a:off x="1529124" y="4411191"/>
            <a:ext cx="4801314" cy="553998"/>
          </a:xfrm>
          <a:prstGeom prst="rect">
            <a:avLst/>
          </a:prstGeom>
        </p:spPr>
        <p:txBody>
          <a:bodyPr wrap="none">
            <a:spAutoFit/>
          </a:bodyPr>
          <a:lstStyle/>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輸入或讀取的視覺資訊有誤</a:t>
            </a:r>
            <a:endParaRPr lang="zh-MO" altLang="en-US" sz="3000" dirty="0">
              <a:solidFill>
                <a:schemeClr val="accent1">
                  <a:lumMod val="50000"/>
                </a:schemeClr>
              </a:solidFill>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4212298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229374" y="186452"/>
            <a:ext cx="2235200" cy="764303"/>
          </a:xfrm>
          <a:prstGeom prst="rect">
            <a:avLst/>
          </a:prstGeom>
          <a:noFill/>
          <a:ln>
            <a:noFill/>
          </a:ln>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9pPr>
          </a:lstStyle>
          <a:p>
            <a:r>
              <a:rPr lang="zh-TW" altLang="en-US" sz="4000" dirty="0">
                <a:solidFill>
                  <a:schemeClr val="bg1">
                    <a:lumMod val="25000"/>
                  </a:schemeClr>
                </a:solidFill>
                <a:latin typeface="方正粗圓" pitchFamily="65" charset="-120"/>
                <a:ea typeface="方正粗圓" pitchFamily="65" charset="-120"/>
                <a:cs typeface="Arial" pitchFamily="34" charset="0"/>
              </a:rPr>
              <a:t>手功能</a:t>
            </a:r>
          </a:p>
        </p:txBody>
      </p:sp>
      <p:sp>
        <p:nvSpPr>
          <p:cNvPr id="5" name="矩形 4"/>
          <p:cNvSpPr/>
          <p:nvPr/>
        </p:nvSpPr>
        <p:spPr>
          <a:xfrm>
            <a:off x="3420679" y="2458230"/>
            <a:ext cx="5807403" cy="2246769"/>
          </a:xfrm>
          <a:prstGeom prst="rect">
            <a:avLst/>
          </a:prstGeom>
        </p:spPr>
        <p:txBody>
          <a:bodyPr wrap="square">
            <a:spAutoFit/>
          </a:bodyPr>
          <a:lstStyle/>
          <a:p>
            <a:pPr marL="571521" indent="-571521">
              <a:buClr>
                <a:schemeClr val="bg1">
                  <a:lumMod val="25000"/>
                </a:schemeClr>
              </a:buClr>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肌肉張力</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571521" indent="-571521">
              <a:buClr>
                <a:schemeClr val="bg1">
                  <a:lumMod val="25000"/>
                </a:schemeClr>
              </a:buClr>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關節活動幅度</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571521" indent="-571521">
              <a:buClr>
                <a:schemeClr val="bg1">
                  <a:lumMod val="25000"/>
                </a:schemeClr>
              </a:buClr>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握筆姿勢</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571521" indent="-571521">
              <a:buClr>
                <a:schemeClr val="bg1">
                  <a:lumMod val="25000"/>
                </a:schemeClr>
              </a:buClr>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手眼協調能力</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571521" indent="-571521">
              <a:buClr>
                <a:schemeClr val="bg1">
                  <a:lumMod val="25000"/>
                </a:schemeClr>
              </a:buClr>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書寫速度、耐力、字體可辨識度 </a:t>
            </a:r>
            <a:endParaRPr lang="zh-MO" altLang="en-US" sz="2800" dirty="0">
              <a:solidFill>
                <a:schemeClr val="accent1">
                  <a:lumMod val="50000"/>
                </a:schemeClr>
              </a:solidFill>
              <a:latin typeface="方正粗圓" panose="03000509000000000000" pitchFamily="65" charset="-120"/>
              <a:ea typeface="方正粗圓" panose="03000509000000000000" pitchFamily="65" charset="-120"/>
            </a:endParaRPr>
          </a:p>
        </p:txBody>
      </p:sp>
      <p:pic>
        <p:nvPicPr>
          <p:cNvPr id="6" name="Picture 2" descr="https://educationallyspeaking157574433.files.wordpress.com/2019/03/dcf1604271f84f91d3428e4351432827.jpg?w=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92" y="509799"/>
            <a:ext cx="4121182" cy="1891558"/>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3"/>
          <a:stretch>
            <a:fillRect/>
          </a:stretch>
        </p:blipFill>
        <p:spPr>
          <a:xfrm>
            <a:off x="139722" y="2506457"/>
            <a:ext cx="3136900" cy="2297449"/>
          </a:xfrm>
          <a:prstGeom prst="rect">
            <a:avLst/>
          </a:prstGeom>
        </p:spPr>
      </p:pic>
      <p:pic>
        <p:nvPicPr>
          <p:cNvPr id="8" name="Picture 2" descr="Human Brain Png High-quality Image - Brain Clipart, Transparent Png -  kind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23" b="94418" l="15698" r="83721"/>
                    </a14:imgEffect>
                  </a14:imgLayer>
                </a14:imgProps>
              </a:ext>
              <a:ext uri="{28A0092B-C50C-407E-A947-70E740481C1C}">
                <a14:useLocalDpi xmlns:a14="http://schemas.microsoft.com/office/drawing/2010/main" val="0"/>
              </a:ext>
            </a:extLst>
          </a:blip>
          <a:srcRect l="16427" t="6029" r="15886" b="5953"/>
          <a:stretch/>
        </p:blipFill>
        <p:spPr bwMode="auto">
          <a:xfrm flipH="1">
            <a:off x="7656250" y="806468"/>
            <a:ext cx="1403666" cy="1330749"/>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315502" y="1640845"/>
            <a:ext cx="1723549" cy="553998"/>
          </a:xfrm>
          <a:prstGeom prst="rect">
            <a:avLst/>
          </a:prstGeom>
        </p:spPr>
        <p:txBody>
          <a:bodyPr wrap="none">
            <a:spAutoFit/>
          </a:bodyPr>
          <a:lstStyle/>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腦部受損</a:t>
            </a:r>
            <a:endParaRPr lang="zh-MO" altLang="en-US" sz="3000" dirty="0">
              <a:solidFill>
                <a:schemeClr val="accent1">
                  <a:lumMod val="50000"/>
                </a:schemeClr>
              </a:solidFill>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1244851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4" name="Google Shape;1364;p58"/>
          <p:cNvSpPr/>
          <p:nvPr/>
        </p:nvSpPr>
        <p:spPr>
          <a:xfrm>
            <a:off x="812922" y="2519658"/>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rgbClr val="806860"/>
          </a:solidFill>
          <a:ln>
            <a:noFill/>
          </a:ln>
        </p:spPr>
        <p:txBody>
          <a:bodyPr spcFirstLastPara="1" wrap="square" lIns="91425" tIns="91425" rIns="91425" bIns="91425" anchor="ctr" anchorCtr="0">
            <a:noAutofit/>
          </a:bodyPr>
          <a:lstStyle/>
          <a:p>
            <a:endParaRPr/>
          </a:p>
        </p:txBody>
      </p:sp>
      <p:sp>
        <p:nvSpPr>
          <p:cNvPr id="7" name="矩形 6"/>
          <p:cNvSpPr/>
          <p:nvPr/>
        </p:nvSpPr>
        <p:spPr>
          <a:xfrm>
            <a:off x="1409701" y="188641"/>
            <a:ext cx="6437808" cy="707886"/>
          </a:xfrm>
          <a:prstGeom prst="rect">
            <a:avLst/>
          </a:prstGeom>
        </p:spPr>
        <p:txBody>
          <a:bodyPr wrap="square">
            <a:spAutoFit/>
          </a:bodyPr>
          <a:lstStyle/>
          <a:p>
            <a:pPr algn="ctr"/>
            <a:r>
              <a:rPr lang="zh-TW" altLang="en-US" sz="4000" b="1" dirty="0">
                <a:solidFill>
                  <a:schemeClr val="bg1">
                    <a:lumMod val="25000"/>
                  </a:schemeClr>
                </a:solidFill>
                <a:latin typeface="方正粗圓" pitchFamily="65" charset="-120"/>
                <a:ea typeface="方正粗圓" pitchFamily="65" charset="-120"/>
                <a:cs typeface="Arial" pitchFamily="34" charset="0"/>
              </a:rPr>
              <a:t>發展遲緩  感覺經驗不足</a:t>
            </a:r>
            <a:endParaRPr lang="zh-MO" altLang="en-US" sz="4000" b="1" dirty="0">
              <a:solidFill>
                <a:schemeClr val="bg1">
                  <a:lumMod val="25000"/>
                </a:schemeClr>
              </a:solidFill>
              <a:latin typeface="方正粗圓" pitchFamily="65" charset="-120"/>
              <a:ea typeface="方正粗圓" pitchFamily="65" charset="-120"/>
              <a:cs typeface="Arial" pitchFamily="34" charset="0"/>
            </a:endParaRPr>
          </a:p>
        </p:txBody>
      </p:sp>
      <p:pic>
        <p:nvPicPr>
          <p:cNvPr id="8" name="Picture 2" descr="Baby Milestones Chart - 1 to 12 Mon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37" y="1391828"/>
            <a:ext cx="3944351" cy="269757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4530204" y="998126"/>
            <a:ext cx="4968552" cy="3970318"/>
          </a:xfrm>
          <a:prstGeom prst="rect">
            <a:avLst/>
          </a:prstGeom>
        </p:spPr>
        <p:txBody>
          <a:bodyPr wrap="square">
            <a:spAutoFit/>
          </a:bodyPr>
          <a:lstStyle/>
          <a:p>
            <a:pP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觸覺、本體覺</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 </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姿勢 </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坐姿、握筆姿勢</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身體空間概念</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方向</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力度控制</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手部精細動作</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a:defRPr/>
            </a:pP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前庭覺</a:t>
            </a:r>
            <a:r>
              <a:rPr lang="en-US" altLang="zh-TW" sz="2800" dirty="0">
                <a:solidFill>
                  <a:schemeClr val="accent1">
                    <a:lumMod val="50000"/>
                  </a:schemeClr>
                </a:solidFill>
                <a:latin typeface="方正粗圓" panose="03000509000000000000" pitchFamily="65" charset="-120"/>
                <a:ea typeface="方正粗圓" panose="03000509000000000000" pitchFamily="65" charset="-120"/>
              </a:rPr>
              <a:t>:</a:t>
            </a: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姿勢</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a:p>
            <a:pPr marL="457217" indent="-457217">
              <a:buFont typeface="Arial" panose="020B0604020202020204" pitchFamily="34" charset="0"/>
              <a:buChar char="•"/>
              <a:defRP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兩側協調</a:t>
            </a:r>
            <a:endParaRPr lang="zh-MO" altLang="en-US" sz="2800" dirty="0">
              <a:solidFill>
                <a:schemeClr val="accent1">
                  <a:lumMod val="50000"/>
                </a:schemeClr>
              </a:solidFill>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3485249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3" name="矩形 2"/>
          <p:cNvSpPr/>
          <p:nvPr/>
        </p:nvSpPr>
        <p:spPr>
          <a:xfrm>
            <a:off x="2288117" y="74473"/>
            <a:ext cx="4714752" cy="1169551"/>
          </a:xfrm>
          <a:prstGeom prst="rect">
            <a:avLst/>
          </a:prstGeom>
          <a:noFill/>
        </p:spPr>
        <p:txBody>
          <a:bodyPr wrap="none" lIns="91440" tIns="45720" rIns="91440" bIns="45720">
            <a:spAutoFit/>
          </a:bodyPr>
          <a:lstStyle/>
          <a:p>
            <a:pPr algn="ctr"/>
            <a:r>
              <a:rPr lang="zh-TW" altLang="en-US" sz="3500" b="1" dirty="0">
                <a:ln/>
                <a:solidFill>
                  <a:schemeClr val="accent3"/>
                </a:solidFill>
              </a:rPr>
              <a:t>學習成效</a:t>
            </a:r>
            <a:endParaRPr lang="en-US" altLang="zh-TW" sz="3500" b="1" dirty="0">
              <a:ln/>
              <a:solidFill>
                <a:schemeClr val="accent3"/>
              </a:solidFill>
            </a:endParaRPr>
          </a:p>
          <a:p>
            <a:pPr algn="ctr"/>
            <a:r>
              <a:rPr lang="zh-TW" altLang="en-US" sz="3500" b="1" dirty="0">
                <a:ln/>
                <a:solidFill>
                  <a:schemeClr val="accent3"/>
                </a:solidFill>
              </a:rPr>
              <a:t>教學策略</a:t>
            </a:r>
            <a:r>
              <a:rPr lang="en-US" altLang="zh-TW" sz="3500" b="1" dirty="0">
                <a:ln/>
                <a:solidFill>
                  <a:schemeClr val="accent3"/>
                </a:solidFill>
                <a:latin typeface="Arial Narrow" panose="020B0606020202030204" pitchFamily="34" charset="0"/>
              </a:rPr>
              <a:t>VS</a:t>
            </a:r>
            <a:r>
              <a:rPr lang="zh-TW" altLang="en-US" sz="3500" b="1" dirty="0">
                <a:ln/>
                <a:solidFill>
                  <a:schemeClr val="accent3"/>
                </a:solidFill>
              </a:rPr>
              <a:t>學生的困難</a:t>
            </a:r>
          </a:p>
        </p:txBody>
      </p:sp>
      <p:sp>
        <p:nvSpPr>
          <p:cNvPr id="4" name="矩形 3"/>
          <p:cNvSpPr/>
          <p:nvPr/>
        </p:nvSpPr>
        <p:spPr>
          <a:xfrm>
            <a:off x="135467" y="1271086"/>
            <a:ext cx="4493538" cy="830997"/>
          </a:xfrm>
          <a:prstGeom prst="rect">
            <a:avLst/>
          </a:prstGeom>
          <a:noFill/>
        </p:spPr>
        <p:txBody>
          <a:bodyPr wrap="none" lIns="91440" tIns="45720" rIns="91440" bIns="45720">
            <a:spAutoFit/>
          </a:bodyPr>
          <a:lstStyle/>
          <a:p>
            <a:r>
              <a:rPr lang="zh-TW" altLang="en-US" sz="2400" dirty="0" smtClean="0">
                <a:solidFill>
                  <a:srgbClr val="006666"/>
                </a:solidFill>
              </a:rPr>
              <a:t>貫通</a:t>
            </a:r>
            <a:r>
              <a:rPr lang="zh-TW" altLang="en-US" sz="2400" dirty="0">
                <a:solidFill>
                  <a:srgbClr val="006666"/>
                </a:solidFill>
              </a:rPr>
              <a:t>專業團隊的</a:t>
            </a:r>
            <a:r>
              <a:rPr lang="zh-TW" altLang="en-US" sz="2400" dirty="0" smtClean="0">
                <a:solidFill>
                  <a:srgbClr val="006666"/>
                </a:solidFill>
              </a:rPr>
              <a:t>協作</a:t>
            </a:r>
            <a:endParaRPr lang="en-US" altLang="zh-TW" sz="2400" dirty="0" smtClean="0">
              <a:solidFill>
                <a:srgbClr val="006666"/>
              </a:solidFill>
            </a:endParaRPr>
          </a:p>
          <a:p>
            <a:r>
              <a:rPr lang="zh-TW" altLang="en-US" sz="2400" dirty="0" smtClean="0">
                <a:solidFill>
                  <a:srgbClr val="006666"/>
                </a:solidFill>
              </a:rPr>
              <a:t>照顧</a:t>
            </a:r>
            <a:r>
              <a:rPr lang="zh-TW" altLang="en-US" sz="2400" dirty="0">
                <a:solidFill>
                  <a:srgbClr val="006666"/>
                </a:solidFill>
              </a:rPr>
              <a:t>學生不同的學習和成長需要</a:t>
            </a:r>
          </a:p>
        </p:txBody>
      </p:sp>
      <p:sp>
        <p:nvSpPr>
          <p:cNvPr id="5" name="矩形 4"/>
          <p:cNvSpPr/>
          <p:nvPr/>
        </p:nvSpPr>
        <p:spPr>
          <a:xfrm>
            <a:off x="0" y="2156206"/>
            <a:ext cx="4629005" cy="861774"/>
          </a:xfrm>
          <a:prstGeom prst="rect">
            <a:avLst/>
          </a:prstGeom>
          <a:noFill/>
        </p:spPr>
        <p:txBody>
          <a:bodyPr wrap="square" lIns="91440" tIns="45720" rIns="91440" bIns="45720">
            <a:spAutoFit/>
          </a:bodyPr>
          <a:lstStyle/>
          <a:p>
            <a:pPr marL="158750" indent="0">
              <a:buNone/>
              <a:tabLst>
                <a:tab pos="3581400" algn="l"/>
              </a:tabLst>
            </a:pPr>
            <a:r>
              <a:rPr lang="en-US" altLang="zh-TW" sz="2500" b="1" dirty="0" smtClean="0">
                <a:solidFill>
                  <a:schemeClr val="accent4">
                    <a:lumMod val="50000"/>
                  </a:schemeClr>
                </a:solidFill>
              </a:rPr>
              <a:t>- </a:t>
            </a:r>
            <a:r>
              <a:rPr lang="zh-TW" altLang="en-US" sz="2500" b="1" dirty="0" smtClean="0">
                <a:solidFill>
                  <a:schemeClr val="accent4">
                    <a:lumMod val="50000"/>
                  </a:schemeClr>
                </a:solidFill>
              </a:rPr>
              <a:t>與本校職業治療師合作</a:t>
            </a:r>
            <a:endParaRPr lang="en-US" altLang="zh-TW" sz="2500" b="1" dirty="0" smtClean="0">
              <a:solidFill>
                <a:schemeClr val="accent4">
                  <a:lumMod val="50000"/>
                </a:schemeClr>
              </a:solidFill>
            </a:endParaRPr>
          </a:p>
          <a:p>
            <a:pPr marL="158750" indent="0">
              <a:buNone/>
              <a:tabLst>
                <a:tab pos="3581400" algn="l"/>
              </a:tabLst>
            </a:pPr>
            <a:r>
              <a:rPr lang="en-US" altLang="zh-TW" sz="2500" b="1" dirty="0" smtClean="0">
                <a:solidFill>
                  <a:schemeClr val="accent4">
                    <a:lumMod val="50000"/>
                  </a:schemeClr>
                </a:solidFill>
              </a:rPr>
              <a:t>- </a:t>
            </a:r>
            <a:r>
              <a:rPr lang="zh-TW" altLang="en-US" sz="2500" b="1" dirty="0" smtClean="0">
                <a:solidFill>
                  <a:schemeClr val="accent4">
                    <a:lumMod val="50000"/>
                  </a:schemeClr>
                </a:solidFill>
              </a:rPr>
              <a:t>制定適合的班本學習策略</a:t>
            </a:r>
            <a:endParaRPr lang="zh-HK" altLang="en-US" sz="2500" b="1" dirty="0">
              <a:solidFill>
                <a:schemeClr val="accent4">
                  <a:lumMod val="50000"/>
                </a:schemeClr>
              </a:solidFill>
            </a:endParaRPr>
          </a:p>
        </p:txBody>
      </p:sp>
      <p:sp>
        <p:nvSpPr>
          <p:cNvPr id="7" name="矩形 6"/>
          <p:cNvSpPr/>
          <p:nvPr/>
        </p:nvSpPr>
        <p:spPr>
          <a:xfrm>
            <a:off x="4629005" y="2080530"/>
            <a:ext cx="4493538" cy="1200329"/>
          </a:xfrm>
          <a:prstGeom prst="rect">
            <a:avLst/>
          </a:prstGeom>
          <a:noFill/>
        </p:spPr>
        <p:txBody>
          <a:bodyPr wrap="none" lIns="91440" tIns="45720" rIns="91440" bIns="45720">
            <a:spAutoFit/>
          </a:bodyPr>
          <a:lstStyle/>
          <a:p>
            <a:pPr algn="just"/>
            <a:r>
              <a:rPr lang="zh-TW" altLang="en-US" sz="2400" b="1" dirty="0">
                <a:solidFill>
                  <a:srgbClr val="006666"/>
                </a:solidFill>
              </a:rPr>
              <a:t>治療</a:t>
            </a:r>
            <a:r>
              <a:rPr lang="zh-TW" altLang="en-US" sz="2400" b="1" dirty="0" smtClean="0">
                <a:solidFill>
                  <a:srgbClr val="006666"/>
                </a:solidFill>
              </a:rPr>
              <a:t>師</a:t>
            </a:r>
            <a:endParaRPr lang="en-US" altLang="zh-TW" sz="2400" b="1" dirty="0" smtClean="0">
              <a:solidFill>
                <a:srgbClr val="006666"/>
              </a:solidFill>
            </a:endParaRPr>
          </a:p>
          <a:p>
            <a:pPr algn="just"/>
            <a:r>
              <a:rPr lang="zh-TW" altLang="en-US" sz="2400" dirty="0" smtClean="0">
                <a:solidFill>
                  <a:schemeClr val="accent4">
                    <a:lumMod val="50000"/>
                  </a:schemeClr>
                </a:solidFill>
              </a:rPr>
              <a:t>學生</a:t>
            </a:r>
            <a:r>
              <a:rPr lang="zh-TW" altLang="en-US" sz="2400" dirty="0">
                <a:solidFill>
                  <a:schemeClr val="accent4">
                    <a:lumMod val="50000"/>
                  </a:schemeClr>
                </a:solidFill>
              </a:rPr>
              <a:t>病症</a:t>
            </a:r>
            <a:r>
              <a:rPr lang="zh-TW" altLang="en-US" sz="2400" dirty="0" smtClean="0">
                <a:solidFill>
                  <a:schemeClr val="accent4">
                    <a:lumMod val="50000"/>
                  </a:schemeClr>
                </a:solidFill>
              </a:rPr>
              <a:t>特徵及學習</a:t>
            </a:r>
            <a:r>
              <a:rPr lang="zh-TW" altLang="en-US" sz="2400" dirty="0">
                <a:solidFill>
                  <a:schemeClr val="accent4">
                    <a:lumMod val="50000"/>
                  </a:schemeClr>
                </a:solidFill>
              </a:rPr>
              <a:t>困難的</a:t>
            </a:r>
            <a:r>
              <a:rPr lang="zh-TW" altLang="en-US" sz="2400" dirty="0" smtClean="0">
                <a:solidFill>
                  <a:schemeClr val="accent4">
                    <a:lumMod val="50000"/>
                  </a:schemeClr>
                </a:solidFill>
              </a:rPr>
              <a:t>認知</a:t>
            </a:r>
            <a:endParaRPr lang="en-US" altLang="zh-TW" sz="2400" dirty="0" smtClean="0">
              <a:solidFill>
                <a:schemeClr val="accent4">
                  <a:lumMod val="50000"/>
                </a:schemeClr>
              </a:solidFill>
            </a:endParaRPr>
          </a:p>
          <a:p>
            <a:pPr algn="just"/>
            <a:r>
              <a:rPr lang="zh-TW" altLang="en-US" sz="2400" dirty="0" smtClean="0">
                <a:solidFill>
                  <a:schemeClr val="accent4">
                    <a:lumMod val="50000"/>
                  </a:schemeClr>
                </a:solidFill>
              </a:rPr>
              <a:t>中</a:t>
            </a:r>
            <a:r>
              <a:rPr lang="zh-TW" altLang="en-US" sz="2400" dirty="0">
                <a:solidFill>
                  <a:schemeClr val="accent4">
                    <a:lumMod val="50000"/>
                  </a:schemeClr>
                </a:solidFill>
              </a:rPr>
              <a:t>文科</a:t>
            </a:r>
            <a:r>
              <a:rPr lang="zh-TW" altLang="en-US" sz="2400" dirty="0" smtClean="0">
                <a:solidFill>
                  <a:schemeClr val="accent4">
                    <a:lumMod val="50000"/>
                  </a:schemeClr>
                </a:solidFill>
              </a:rPr>
              <a:t>既定學習</a:t>
            </a:r>
            <a:r>
              <a:rPr lang="zh-TW" altLang="en-US" sz="2400" dirty="0">
                <a:solidFill>
                  <a:schemeClr val="accent4">
                    <a:lumMod val="50000"/>
                  </a:schemeClr>
                </a:solidFill>
              </a:rPr>
              <a:t>目標</a:t>
            </a:r>
            <a:endParaRPr lang="zh-TW" altLang="en-US" sz="2400" b="1" cap="none" spc="0" dirty="0">
              <a:ln w="12700" cmpd="sng">
                <a:solidFill>
                  <a:schemeClr val="accent4"/>
                </a:solidFill>
                <a:prstDash val="solid"/>
              </a:ln>
              <a:solidFill>
                <a:schemeClr val="accent4">
                  <a:lumMod val="50000"/>
                </a:schemeClr>
              </a:solidFill>
              <a:effectLst/>
            </a:endParaRPr>
          </a:p>
        </p:txBody>
      </p:sp>
      <p:sp>
        <p:nvSpPr>
          <p:cNvPr id="9" name="矩形 8"/>
          <p:cNvSpPr/>
          <p:nvPr/>
        </p:nvSpPr>
        <p:spPr>
          <a:xfrm>
            <a:off x="1212615" y="3142893"/>
            <a:ext cx="4959586" cy="1938992"/>
          </a:xfrm>
          <a:prstGeom prst="rect">
            <a:avLst/>
          </a:prstGeom>
          <a:noFill/>
        </p:spPr>
        <p:txBody>
          <a:bodyPr wrap="square" lIns="91440" tIns="45720" rIns="91440" bIns="45720">
            <a:spAutoFit/>
          </a:bodyPr>
          <a:lstStyle/>
          <a:p>
            <a:pPr marL="158750" indent="0" algn="just">
              <a:buNone/>
            </a:pP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治療師、老師</a:t>
            </a:r>
            <a:endParaRPr lang="en-US" altLang="zh-TW"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a:p>
            <a:pPr marL="158750" indent="0" algn="just">
              <a:buNone/>
            </a:pPr>
            <a:r>
              <a:rPr lang="zh-TW" altLang="en-US" sz="3000" b="1" u="sng"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共同</a:t>
            </a: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備課，</a:t>
            </a:r>
            <a:r>
              <a:rPr lang="zh-TW" altLang="en-US" sz="3000" b="1" u="sng"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一起</a:t>
            </a: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入班教學 </a:t>
            </a:r>
            <a:endParaRPr lang="en-US" altLang="zh-TW"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a:p>
            <a:pPr marL="158750" indent="0" algn="just">
              <a:buNone/>
            </a:pP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課後</a:t>
            </a:r>
            <a:r>
              <a:rPr lang="zh-TW" altLang="en-US" sz="3000" b="1" dirty="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檢討</a:t>
            </a: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成效</a:t>
            </a:r>
            <a:endParaRPr lang="en-US" altLang="zh-TW"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a:p>
            <a:pPr marL="158750" indent="0" algn="just">
              <a:buNone/>
            </a:pP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定</a:t>
            </a:r>
            <a:r>
              <a:rPr lang="zh-TW" altLang="en-US" sz="3000" b="1" dirty="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立下一個階段的學習</a:t>
            </a:r>
            <a:r>
              <a:rPr lang="zh-TW" altLang="en-US" sz="3000" b="1" dirty="0" smtClean="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rPr>
              <a:t>目標</a:t>
            </a:r>
            <a:endParaRPr lang="zh-HK" altLang="en-US" sz="3000" b="1" dirty="0">
              <a:ln w="9525">
                <a:noFill/>
                <a:prstDash val="solid"/>
              </a:ln>
              <a:solidFill>
                <a:schemeClr val="accent3">
                  <a:lumMod val="75000"/>
                </a:schemeClr>
              </a:solidFill>
              <a:effectLst>
                <a:outerShdw blurRad="12700" dist="38100" dir="2700000" algn="tl" rotWithShape="0">
                  <a:schemeClr val="accent5">
                    <a:lumMod val="60000"/>
                    <a:lumOff val="40000"/>
                  </a:schemeClr>
                </a:outerShdw>
              </a:effectLst>
            </a:endParaRPr>
          </a:p>
        </p:txBody>
      </p:sp>
      <p:sp>
        <p:nvSpPr>
          <p:cNvPr id="10" name="矩形 9"/>
          <p:cNvSpPr/>
          <p:nvPr/>
        </p:nvSpPr>
        <p:spPr>
          <a:xfrm>
            <a:off x="5768371" y="3419892"/>
            <a:ext cx="1569660" cy="923330"/>
          </a:xfrm>
          <a:prstGeom prst="rect">
            <a:avLst/>
          </a:prstGeom>
          <a:noFill/>
        </p:spPr>
        <p:txBody>
          <a:bodyPr wrap="none" lIns="91440" tIns="45720" rIns="91440" bIns="45720">
            <a:spAutoFit/>
          </a:bodyPr>
          <a:lstStyle/>
          <a:p>
            <a:pPr algn="ctr"/>
            <a:r>
              <a:rPr lang="zh-TW" altLang="en-US" sz="5400" b="1" cap="none" spc="0" dirty="0" smtClean="0">
                <a:ln w="12700" cmpd="sng">
                  <a:solidFill>
                    <a:schemeClr val="accent4"/>
                  </a:solidFill>
                  <a:prstDash val="solid"/>
                </a:ln>
                <a:solidFill>
                  <a:srgbClr val="9A0000"/>
                </a:solidFill>
                <a:effectLst/>
              </a:rPr>
              <a:t>交流</a:t>
            </a:r>
            <a:endParaRPr lang="zh-TW" altLang="en-US" sz="5400" b="1" cap="none" spc="0" dirty="0">
              <a:ln w="12700" cmpd="sng">
                <a:solidFill>
                  <a:schemeClr val="accent4"/>
                </a:solidFill>
                <a:prstDash val="solid"/>
              </a:ln>
              <a:solidFill>
                <a:srgbClr val="9A0000"/>
              </a:solidFill>
              <a:effectLst/>
            </a:endParaRPr>
          </a:p>
        </p:txBody>
      </p:sp>
    </p:spTree>
    <p:extLst>
      <p:ext uri="{BB962C8B-B14F-4D97-AF65-F5344CB8AC3E}">
        <p14:creationId xmlns:p14="http://schemas.microsoft.com/office/powerpoint/2010/main" val="256287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3"/>
        <p:cNvGrpSpPr/>
        <p:nvPr/>
      </p:nvGrpSpPr>
      <p:grpSpPr>
        <a:xfrm>
          <a:off x="0" y="0"/>
          <a:ext cx="0" cy="0"/>
          <a:chOff x="0" y="0"/>
          <a:chExt cx="0" cy="0"/>
        </a:xfrm>
      </p:grpSpPr>
      <p:grpSp>
        <p:nvGrpSpPr>
          <p:cNvPr id="2688" name="Google Shape;2688;p129"/>
          <p:cNvGrpSpPr/>
          <p:nvPr/>
        </p:nvGrpSpPr>
        <p:grpSpPr>
          <a:xfrm rot="10800000">
            <a:off x="6204525" y="1244395"/>
            <a:ext cx="1696762" cy="1688828"/>
            <a:chOff x="2414491" y="671177"/>
            <a:chExt cx="1830972" cy="1822411"/>
          </a:xfrm>
        </p:grpSpPr>
        <p:sp>
          <p:nvSpPr>
            <p:cNvPr id="2689" name="Google Shape;2689;p129"/>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0" name="Google Shape;2690;p129"/>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1" name="Google Shape;2691;p129"/>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2" name="Google Shape;2692;p129"/>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3" name="Google Shape;2693;p129"/>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4" name="Google Shape;2694;p129"/>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5" name="Google Shape;2695;p129"/>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6" name="Google Shape;2696;p129"/>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7" name="Google Shape;2697;p129"/>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8" name="Google Shape;2698;p129"/>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99" name="Google Shape;2699;p129"/>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0" name="Google Shape;2700;p129"/>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1" name="Google Shape;2701;p129"/>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2" name="Google Shape;2702;p129"/>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3" name="Google Shape;2703;p129"/>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4" name="Google Shape;2704;p129"/>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5" name="Google Shape;2705;p129"/>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6" name="Google Shape;2706;p129"/>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7" name="Google Shape;2707;p129"/>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8" name="Google Shape;2708;p129"/>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09" name="Google Shape;2709;p129"/>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0" name="Google Shape;2710;p129"/>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1" name="Google Shape;2711;p129"/>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2" name="Google Shape;2712;p129"/>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3" name="Google Shape;2713;p129"/>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4" name="Google Shape;2714;p129"/>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5" name="Google Shape;2715;p129"/>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6" name="Google Shape;2716;p129"/>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7" name="Google Shape;2717;p129"/>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8" name="Google Shape;2718;p129"/>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19" name="Google Shape;2719;p129"/>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0" name="Google Shape;2720;p129"/>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1" name="Google Shape;2721;p129"/>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22" name="Google Shape;2722;p129"/>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3" name="標題 1"/>
          <p:cNvSpPr>
            <a:spLocks noGrp="1"/>
          </p:cNvSpPr>
          <p:nvPr>
            <p:ph type="title"/>
          </p:nvPr>
        </p:nvSpPr>
        <p:spPr>
          <a:xfrm>
            <a:off x="500586" y="4278"/>
            <a:ext cx="7416799" cy="768441"/>
          </a:xfrm>
        </p:spPr>
        <p:txBody>
          <a:bodyPr>
            <a:normAutofit/>
          </a:bodyPr>
          <a:lstStyle/>
          <a:p>
            <a:r>
              <a:rPr lang="en-US" altLang="zh-TW" sz="3600" dirty="0">
                <a:solidFill>
                  <a:schemeClr val="bg1">
                    <a:lumMod val="25000"/>
                  </a:schemeClr>
                </a:solidFill>
                <a:latin typeface="方正粗圓" pitchFamily="65" charset="-120"/>
                <a:ea typeface="方正粗圓" pitchFamily="65" charset="-120"/>
                <a:cs typeface="Arial" pitchFamily="34" charset="0"/>
              </a:rPr>
              <a:t>《</a:t>
            </a:r>
            <a:r>
              <a:rPr lang="zh-TW" altLang="en-US" sz="3600" dirty="0">
                <a:solidFill>
                  <a:schemeClr val="bg1">
                    <a:lumMod val="25000"/>
                  </a:schemeClr>
                </a:solidFill>
                <a:latin typeface="方正粗圓" pitchFamily="65" charset="-120"/>
                <a:ea typeface="方正粗圓" pitchFamily="65" charset="-120"/>
                <a:cs typeface="Arial" pitchFamily="34" charset="0"/>
              </a:rPr>
              <a:t>中文字母寫字口訣</a:t>
            </a:r>
            <a:r>
              <a:rPr lang="en-US" altLang="zh-TW" sz="3600" dirty="0">
                <a:solidFill>
                  <a:schemeClr val="bg1">
                    <a:lumMod val="25000"/>
                  </a:schemeClr>
                </a:solidFill>
                <a:latin typeface="方正粗圓" pitchFamily="65" charset="-120"/>
                <a:ea typeface="方正粗圓" pitchFamily="65" charset="-120"/>
                <a:cs typeface="Arial" pitchFamily="34" charset="0"/>
              </a:rPr>
              <a:t>》</a:t>
            </a:r>
            <a:r>
              <a:rPr lang="zh-TW" altLang="en-US" sz="3600" dirty="0">
                <a:solidFill>
                  <a:schemeClr val="bg1">
                    <a:lumMod val="25000"/>
                  </a:schemeClr>
                </a:solidFill>
                <a:latin typeface="方正粗圓" pitchFamily="65" charset="-120"/>
                <a:ea typeface="方正粗圓" pitchFamily="65" charset="-120"/>
                <a:cs typeface="Arial" pitchFamily="34" charset="0"/>
              </a:rPr>
              <a:t>簡介</a:t>
            </a:r>
          </a:p>
        </p:txBody>
      </p:sp>
      <p:sp>
        <p:nvSpPr>
          <p:cNvPr id="44" name="內容版面配置區 2"/>
          <p:cNvSpPr txBox="1">
            <a:spLocks/>
          </p:cNvSpPr>
          <p:nvPr/>
        </p:nvSpPr>
        <p:spPr>
          <a:xfrm>
            <a:off x="-14899" y="1319947"/>
            <a:ext cx="6352705" cy="237626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600"/>
              <a:buFont typeface="Manjari"/>
              <a:buChar char="●"/>
              <a:defRPr sz="1600" b="0" i="0" u="none" strike="noStrike" cap="none">
                <a:solidFill>
                  <a:schemeClr val="accent2"/>
                </a:solidFill>
                <a:latin typeface="Manjari"/>
                <a:ea typeface="Manjari"/>
                <a:cs typeface="Manjari"/>
                <a:sym typeface="Manjari"/>
              </a:defRPr>
            </a:lvl1pPr>
            <a:lvl2pPr marL="914400" marR="0" lvl="1"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2pPr>
            <a:lvl3pPr marL="1371600" marR="0" lvl="2"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3pPr>
            <a:lvl4pPr marL="1828800" marR="0" lvl="3"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4pPr>
            <a:lvl5pPr marL="2286000" marR="0" lvl="4"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5pPr>
            <a:lvl6pPr marL="2743200" marR="0" lvl="5"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6pPr>
            <a:lvl7pPr marL="3200400" marR="0" lvl="6"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7pPr>
            <a:lvl8pPr marL="3657600" marR="0" lvl="7"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8pPr>
            <a:lvl9pPr marL="4114800" marR="0" lvl="8" indent="-317500" algn="l" rtl="0">
              <a:lnSpc>
                <a:spcPct val="100000"/>
              </a:lnSpc>
              <a:spcBef>
                <a:spcPts val="0"/>
              </a:spcBef>
              <a:spcAft>
                <a:spcPts val="0"/>
              </a:spcAft>
              <a:buClr>
                <a:schemeClr val="lt1"/>
              </a:buClr>
              <a:buSzPts val="1000"/>
              <a:buFont typeface="Anaheim"/>
              <a:buChar char="■"/>
              <a:defRPr sz="1400" b="0" i="0" u="none" strike="noStrike" cap="none">
                <a:solidFill>
                  <a:schemeClr val="accent2"/>
                </a:solidFill>
                <a:latin typeface="Manjari"/>
                <a:ea typeface="Manjari"/>
                <a:cs typeface="Manjari"/>
                <a:sym typeface="Manjari"/>
              </a:defRPr>
            </a:lvl9pPr>
          </a:lstStyle>
          <a:p>
            <a:pPr>
              <a:buSzPct val="100000"/>
              <a:buFont typeface="Arial" panose="020B0604020202020204" pitchFamily="34" charset="0"/>
              <a:buChar char="•"/>
            </a:pP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rPr>
              <a:t>21</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rPr>
              <a:t>個中文字母口訣 </a:t>
            </a: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rPr>
              <a:t>VS 26</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rPr>
              <a:t>個英文字母</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endParaRPr>
          </a:p>
          <a:p>
            <a:pPr>
              <a:buSzPct val="100000"/>
              <a:buFont typeface="Arial" panose="020B0604020202020204" pitchFamily="34" charset="0"/>
              <a:buChar char="•"/>
            </a:pP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朗誦和拼出生字</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endParaRPr>
          </a:p>
          <a:p>
            <a:pPr>
              <a:buSzPct val="100000"/>
              <a:buFont typeface="Arial" panose="020B0604020202020204" pitchFamily="34" charset="0"/>
              <a:buChar cha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多感覺並用方法：</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endParaRPr>
          </a:p>
          <a:p>
            <a:pPr>
              <a:buSzPct val="100000"/>
              <a:buFont typeface="Arial" panose="020B0604020202020204" pitchFamily="34" charset="0"/>
              <a:buChar char="•"/>
            </a:pP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字母操</a:t>
            </a: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視覺</a:t>
            </a: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口訣</a:t>
            </a:r>
            <a:r>
              <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a:t>
            </a:r>
            <a:r>
              <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sym typeface="Wingdings" pitchFamily="2" charset="2"/>
              </a:rPr>
              <a:t>空間感</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cs typeface="+mj-cs"/>
            </a:endParaRPr>
          </a:p>
          <a:p>
            <a:pPr>
              <a:buSzPct val="100000"/>
              <a:buFont typeface="Arial" panose="020B0604020202020204" pitchFamily="34" charset="0"/>
              <a:buChar char="•"/>
            </a:pPr>
            <a:endParaRPr lang="zh-TW" altLang="en-US" sz="2800" dirty="0">
              <a:solidFill>
                <a:schemeClr val="accent1">
                  <a:lumMod val="50000"/>
                </a:schemeClr>
              </a:solidFill>
              <a:latin typeface="方正粗圓" panose="03000509000000000000" pitchFamily="65" charset="-120"/>
              <a:ea typeface="方正粗圓" panose="03000509000000000000" pitchFamily="65" charset="-120"/>
              <a:cs typeface="+mj-cs"/>
            </a:endParaRPr>
          </a:p>
        </p:txBody>
      </p:sp>
      <p:sp>
        <p:nvSpPr>
          <p:cNvPr id="45" name="矩形 44"/>
          <p:cNvSpPr/>
          <p:nvPr/>
        </p:nvSpPr>
        <p:spPr>
          <a:xfrm>
            <a:off x="862558" y="746955"/>
            <a:ext cx="3345788" cy="523220"/>
          </a:xfrm>
          <a:prstGeom prst="rect">
            <a:avLst/>
          </a:prstGeom>
          <a:solidFill>
            <a:srgbClr val="CCFFCC"/>
          </a:solidFill>
        </p:spPr>
        <p:txBody>
          <a:bodyPr wrap="none">
            <a:spAutoFit/>
          </a:bodyPr>
          <a:lstStyle/>
          <a:p>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黃震遐 陳耀良  編寫</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p:txBody>
      </p:sp>
      <p:sp>
        <p:nvSpPr>
          <p:cNvPr id="46" name="矩形 45"/>
          <p:cNvSpPr/>
          <p:nvPr/>
        </p:nvSpPr>
        <p:spPr>
          <a:xfrm>
            <a:off x="4335348" y="740569"/>
            <a:ext cx="3153427" cy="523220"/>
          </a:xfrm>
          <a:prstGeom prst="rect">
            <a:avLst/>
          </a:prstGeom>
          <a:solidFill>
            <a:srgbClr val="CCFFFF"/>
          </a:solidFill>
        </p:spPr>
        <p:txBody>
          <a:bodyPr wrap="none">
            <a:spAutoFit/>
          </a:bodyPr>
          <a:lstStyle/>
          <a:p>
            <a:r>
              <a:rPr lang="zh-TW" altLang="en-US" sz="2800" dirty="0">
                <a:solidFill>
                  <a:schemeClr val="accent1">
                    <a:lumMod val="50000"/>
                  </a:schemeClr>
                </a:solidFill>
                <a:latin typeface="方正粗圓" panose="03000509000000000000" pitchFamily="65" charset="-120"/>
                <a:ea typeface="方正粗圓" panose="03000509000000000000" pitchFamily="65" charset="-120"/>
              </a:rPr>
              <a:t>青田教育中心 出版</a:t>
            </a:r>
            <a:endParaRPr lang="en-US" altLang="zh-TW" sz="2800" dirty="0">
              <a:solidFill>
                <a:schemeClr val="accent1">
                  <a:lumMod val="50000"/>
                </a:schemeClr>
              </a:solidFill>
              <a:latin typeface="方正粗圓" panose="03000509000000000000" pitchFamily="65" charset="-120"/>
              <a:ea typeface="方正粗圓" panose="03000509000000000000" pitchFamily="65" charset="-120"/>
            </a:endParaRPr>
          </a:p>
        </p:txBody>
      </p:sp>
      <p:grpSp>
        <p:nvGrpSpPr>
          <p:cNvPr id="4" name="群組 3"/>
          <p:cNvGrpSpPr/>
          <p:nvPr/>
        </p:nvGrpSpPr>
        <p:grpSpPr>
          <a:xfrm>
            <a:off x="283983" y="3070192"/>
            <a:ext cx="1528486" cy="1862048"/>
            <a:chOff x="678015" y="4362150"/>
            <a:chExt cx="1658272" cy="2080041"/>
          </a:xfrm>
        </p:grpSpPr>
        <p:grpSp>
          <p:nvGrpSpPr>
            <p:cNvPr id="48" name="群組 49"/>
            <p:cNvGrpSpPr>
              <a:grpSpLocks/>
            </p:cNvGrpSpPr>
            <p:nvPr/>
          </p:nvGrpSpPr>
          <p:grpSpPr bwMode="auto">
            <a:xfrm>
              <a:off x="678015" y="4653136"/>
              <a:ext cx="1658272" cy="1656184"/>
              <a:chOff x="406872" y="1988617"/>
              <a:chExt cx="1260000" cy="1260000"/>
            </a:xfrm>
          </p:grpSpPr>
          <p:sp>
            <p:nvSpPr>
              <p:cNvPr id="50" name="矩形 49"/>
              <p:cNvSpPr/>
              <p:nvPr/>
            </p:nvSpPr>
            <p:spPr>
              <a:xfrm>
                <a:off x="406872" y="1988617"/>
                <a:ext cx="1260000" cy="1260000"/>
              </a:xfrm>
              <a:prstGeom prst="rect">
                <a:avLst/>
              </a:prstGeom>
              <a:noFill/>
              <a:ln w="28575">
                <a:solidFill>
                  <a:srgbClr val="FF0000">
                    <a:alpha val="80000"/>
                  </a:srgbClr>
                </a:solidFill>
              </a:ln>
            </p:spPr>
            <p:style>
              <a:lnRef idx="2">
                <a:schemeClr val="accent5"/>
              </a:lnRef>
              <a:fillRef idx="1">
                <a:schemeClr val="lt1"/>
              </a:fillRef>
              <a:effectRef idx="0">
                <a:schemeClr val="accent5"/>
              </a:effectRef>
              <a:fontRef idx="minor">
                <a:schemeClr val="dk1"/>
              </a:fontRef>
            </p:style>
            <p:txBody>
              <a:bodyPr anchor="ctr"/>
              <a:lstStyle/>
              <a:p>
                <a:pPr>
                  <a:defRPr/>
                </a:pPr>
                <a:endParaRPr lang="zh-TW" altLang="en-US"/>
              </a:p>
            </p:txBody>
          </p:sp>
          <p:cxnSp>
            <p:nvCxnSpPr>
              <p:cNvPr id="51" name="直線接點 50"/>
              <p:cNvCxnSpPr>
                <a:stCxn id="50" idx="1"/>
                <a:endCxn id="50" idx="3"/>
              </p:cNvCxnSpPr>
              <p:nvPr/>
            </p:nvCxnSpPr>
            <p:spPr>
              <a:xfrm>
                <a:off x="406872" y="2619412"/>
                <a:ext cx="1260000" cy="0"/>
              </a:xfrm>
              <a:prstGeom prst="line">
                <a:avLst/>
              </a:prstGeom>
              <a:ln w="28575">
                <a:solidFill>
                  <a:srgbClr val="FF0000">
                    <a:alpha val="8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接點 51"/>
              <p:cNvCxnSpPr>
                <a:stCxn id="50" idx="0"/>
                <a:endCxn id="50" idx="2"/>
              </p:cNvCxnSpPr>
              <p:nvPr/>
            </p:nvCxnSpPr>
            <p:spPr>
              <a:xfrm>
                <a:off x="1036872" y="1988617"/>
                <a:ext cx="0" cy="1260000"/>
              </a:xfrm>
              <a:prstGeom prst="line">
                <a:avLst/>
              </a:prstGeom>
              <a:ln w="28575">
                <a:solidFill>
                  <a:srgbClr val="FF0000">
                    <a:alpha val="80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49" name="文字方塊 48"/>
            <p:cNvSpPr txBox="1">
              <a:spLocks noChangeArrowheads="1"/>
            </p:cNvSpPr>
            <p:nvPr/>
          </p:nvSpPr>
          <p:spPr bwMode="auto">
            <a:xfrm>
              <a:off x="685364" y="4362150"/>
              <a:ext cx="1627308" cy="20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1500" dirty="0">
                  <a:solidFill>
                    <a:schemeClr val="bg1">
                      <a:lumMod val="10000"/>
                    </a:schemeClr>
                  </a:solidFill>
                  <a:latin typeface="標楷體" pitchFamily="65" charset="-120"/>
                  <a:ea typeface="標楷體" pitchFamily="65" charset="-120"/>
                </a:rPr>
                <a:t>自</a:t>
              </a:r>
              <a:endParaRPr lang="zh-MO" altLang="en-US" sz="11500" dirty="0">
                <a:solidFill>
                  <a:schemeClr val="bg1">
                    <a:lumMod val="10000"/>
                  </a:schemeClr>
                </a:solidFill>
                <a:latin typeface="標楷體" pitchFamily="65" charset="-120"/>
                <a:ea typeface="標楷體" pitchFamily="65" charset="-120"/>
              </a:endParaRPr>
            </a:p>
          </p:txBody>
        </p:sp>
      </p:grpSp>
      <p:pic>
        <p:nvPicPr>
          <p:cNvPr id="53" name="Picture 2" descr="O:\部門\OT  職業治療\Restricted to OT\學生資料\OTA治療紀錄\Winkie\中文字母操教學套件\新增資料夾\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625" y="3320695"/>
            <a:ext cx="1107560" cy="15025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O:\部門\OT  職業治療\Restricted to OT\學生資料\OTA治療紀錄\Winkie\中文字母操教學套件\新增資料夾\目.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706" y="3333391"/>
            <a:ext cx="1306069" cy="1502594"/>
          </a:xfrm>
          <a:prstGeom prst="rect">
            <a:avLst/>
          </a:prstGeom>
          <a:noFill/>
          <a:extLst>
            <a:ext uri="{909E8E84-426E-40DD-AFC4-6F175D3DCCD1}">
              <a14:hiddenFill xmlns:a14="http://schemas.microsoft.com/office/drawing/2010/main">
                <a:solidFill>
                  <a:srgbClr val="FFFFFF"/>
                </a:solidFill>
              </a14:hiddenFill>
            </a:ext>
          </a:extLst>
        </p:spPr>
      </p:pic>
      <p:pic>
        <p:nvPicPr>
          <p:cNvPr id="55" name="圖片 54"/>
          <p:cNvPicPr>
            <a:picLocks noChangeAspect="1"/>
          </p:cNvPicPr>
          <p:nvPr/>
        </p:nvPicPr>
        <p:blipFill>
          <a:blip r:embed="rId5"/>
          <a:stretch>
            <a:fillRect/>
          </a:stretch>
        </p:blipFill>
        <p:spPr>
          <a:xfrm>
            <a:off x="4807756" y="2150024"/>
            <a:ext cx="4323547" cy="2151464"/>
          </a:xfrm>
          <a:prstGeom prst="rect">
            <a:avLst/>
          </a:prstGeom>
        </p:spPr>
      </p:pic>
    </p:spTree>
    <p:extLst>
      <p:ext uri="{BB962C8B-B14F-4D97-AF65-F5344CB8AC3E}">
        <p14:creationId xmlns:p14="http://schemas.microsoft.com/office/powerpoint/2010/main" val="12378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7" name="標題 1"/>
          <p:cNvSpPr>
            <a:spLocks noGrp="1"/>
          </p:cNvSpPr>
          <p:nvPr>
            <p:ph type="title"/>
          </p:nvPr>
        </p:nvSpPr>
        <p:spPr>
          <a:xfrm>
            <a:off x="2654844" y="88450"/>
            <a:ext cx="3263900" cy="769938"/>
          </a:xfrm>
        </p:spPr>
        <p:txBody>
          <a:bodyPr>
            <a:noAutofit/>
          </a:bodyPr>
          <a:lstStyle/>
          <a:p>
            <a:r>
              <a:rPr lang="zh-TW" altLang="en-US" sz="4000" dirty="0" smtClean="0">
                <a:solidFill>
                  <a:schemeClr val="bg1">
                    <a:lumMod val="10000"/>
                  </a:schemeClr>
                </a:solidFill>
                <a:latin typeface="方正粗圓" pitchFamily="65" charset="-120"/>
                <a:ea typeface="方正粗圓" pitchFamily="65" charset="-120"/>
                <a:cs typeface="Arial" pitchFamily="34" charset="0"/>
              </a:rPr>
              <a:t>課堂內容</a:t>
            </a:r>
            <a:endParaRPr lang="zh-TW" altLang="en-US" sz="4000" dirty="0">
              <a:solidFill>
                <a:schemeClr val="bg1">
                  <a:lumMod val="10000"/>
                </a:schemeClr>
              </a:solidFill>
              <a:latin typeface="方正粗圓" pitchFamily="65" charset="-120"/>
              <a:ea typeface="方正粗圓" pitchFamily="65" charset="-120"/>
              <a:cs typeface="Arial" pitchFamily="34" charset="0"/>
            </a:endParaRPr>
          </a:p>
        </p:txBody>
      </p:sp>
      <p:sp>
        <p:nvSpPr>
          <p:cNvPr id="8" name="內容版面配置區 2"/>
          <p:cNvSpPr txBox="1">
            <a:spLocks/>
          </p:cNvSpPr>
          <p:nvPr/>
        </p:nvSpPr>
        <p:spPr>
          <a:xfrm>
            <a:off x="165644" y="824631"/>
            <a:ext cx="10972800" cy="471338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Manjari"/>
              <a:buNone/>
              <a:defRPr sz="1600" b="0" i="0" u="none" strike="noStrike" cap="none">
                <a:solidFill>
                  <a:srgbClr val="000000"/>
                </a:solidFill>
                <a:latin typeface="Manjari"/>
                <a:ea typeface="Manjari"/>
                <a:cs typeface="Manjari"/>
                <a:sym typeface="Manjari"/>
              </a:defRPr>
            </a:lvl1pPr>
            <a:lvl2pPr marL="914400" marR="0" lvl="1"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2pPr>
            <a:lvl3pPr marL="1371600" marR="0" lvl="2"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3pPr>
            <a:lvl4pPr marL="1828800" marR="0" lvl="3"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4pPr>
            <a:lvl5pPr marL="2286000" marR="0" lvl="4"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5pPr>
            <a:lvl6pPr marL="2743200" marR="0" lvl="5"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6pPr>
            <a:lvl7pPr marL="3200400" marR="0" lvl="6"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7pPr>
            <a:lvl8pPr marL="3657600" marR="0" lvl="7"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8pPr>
            <a:lvl9pPr marL="4114800" marR="0" lvl="8"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9pPr>
          </a:lstStyle>
          <a:p>
            <a:pPr marL="514350" indent="-514350">
              <a:buSzPct val="80000"/>
              <a:buFont typeface="+mj-lt"/>
              <a:buAutoNum type="arabicPeriod"/>
            </a:pP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熱身 </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上肢伸展，前三指執筆</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p>
          <a:p>
            <a:pPr marL="514350" indent="-514350">
              <a:buSzPct val="80000"/>
              <a:buFont typeface="+mj-lt"/>
              <a:buAutoNum type="arabicPeriod"/>
            </a:pP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溫習 </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 </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學習新中文字母操</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endParaRPr>
          </a:p>
          <a:p>
            <a:pPr marL="514350" indent="-514350">
              <a:buSzPct val="80000"/>
              <a:buFont typeface="+mj-lt"/>
              <a:buAutoNum type="arabicPeriod"/>
            </a:pPr>
            <a:r>
              <a:rPr lang="zh-TW"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介紹重點字字形</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r>
              <a:rPr lang="zh-TW"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筆順、中文字母操口訣</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endParaRPr>
          </a:p>
          <a:p>
            <a:pPr marL="514350" indent="-514350">
              <a:buSzPct val="80000"/>
              <a:buFont typeface="+mj-lt"/>
              <a:buAutoNum type="arabicPeriod"/>
            </a:pPr>
            <a:r>
              <a:rPr lang="zh-TW"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筆畫砂紙板上寫</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 (</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觸感</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p>
          <a:p>
            <a:pPr marL="514350" indent="-514350">
              <a:buSzPct val="80000"/>
              <a:buFont typeface="+mj-lt"/>
              <a:buAutoNum type="arabicPeriod"/>
            </a:pP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辨別</a:t>
            </a:r>
            <a:r>
              <a:rPr lang="zh-TW"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重點字形</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 (</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視覺感知</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p>
          <a:p>
            <a:pPr marL="514350" indent="-514350">
              <a:buSzPct val="80000"/>
              <a:buFont typeface="+mj-lt"/>
              <a:buAutoNum type="arabicPeriod"/>
            </a:pP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寫不同大小肥瘦部件 </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手功能</a:t>
            </a:r>
            <a:r>
              <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mj-cs"/>
              </a:rPr>
              <a:t>)</a:t>
            </a:r>
          </a:p>
          <a:p>
            <a:pPr marL="514350" indent="-514350">
              <a:buSzPct val="80000"/>
              <a:buFont typeface="+mj-lt"/>
              <a:buAutoNum type="arabicPeriod"/>
            </a:pPr>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mj-cs"/>
              </a:rPr>
              <a:t>寫字練習</a:t>
            </a:r>
            <a:endParaRPr lang="en-US" altLang="zh-TW" sz="2800" dirty="0">
              <a:solidFill>
                <a:schemeClr val="bg1">
                  <a:lumMod val="25000"/>
                </a:schemeClr>
              </a:solidFill>
              <a:latin typeface="方正粗圓" panose="03000509000000000000" pitchFamily="65" charset="-120"/>
              <a:ea typeface="方正粗圓" panose="03000509000000000000" pitchFamily="65" charset="-120"/>
              <a:cs typeface="+mj-cs"/>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95" y="323288"/>
            <a:ext cx="1444517" cy="125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Diagram displaying the three-jaw chucks pinch technique | Download  Scientific Diagra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6786"/>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19489" y="585023"/>
            <a:ext cx="1163960" cy="9658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p:cNvGrpSpPr/>
          <p:nvPr/>
        </p:nvGrpSpPr>
        <p:grpSpPr>
          <a:xfrm>
            <a:off x="5532424" y="2323373"/>
            <a:ext cx="1751370" cy="1245920"/>
            <a:chOff x="9661052" y="3407276"/>
            <a:chExt cx="1751370" cy="1245920"/>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052" y="3446696"/>
              <a:ext cx="9556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3645">
              <a:off x="10483199" y="3564602"/>
              <a:ext cx="1086549" cy="7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5" descr="Montessori Chinese Stroke Order Sandpaper Cards 汉字笔画砂纸板 (Printable) |  Chinese flashcards, Learn chinese, Chinese lessons"/>
          <p:cNvPicPr>
            <a:picLocks noChangeAspect="1" noChangeArrowheads="1"/>
          </p:cNvPicPr>
          <p:nvPr/>
        </p:nvPicPr>
        <p:blipFill rotWithShape="1">
          <a:blip r:embed="rId8">
            <a:extLst>
              <a:ext uri="{28A0092B-C50C-407E-A947-70E740481C1C}">
                <a14:useLocalDpi xmlns:a14="http://schemas.microsoft.com/office/drawing/2010/main" val="0"/>
              </a:ext>
            </a:extLst>
          </a:blip>
          <a:srcRect l="65817" t="32939" r="3263" b="35716"/>
          <a:stretch/>
        </p:blipFill>
        <p:spPr bwMode="auto">
          <a:xfrm>
            <a:off x="7595419" y="2201079"/>
            <a:ext cx="1386454" cy="1368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0852" y="3821266"/>
            <a:ext cx="2602929" cy="126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群組 15"/>
          <p:cNvGrpSpPr/>
          <p:nvPr/>
        </p:nvGrpSpPr>
        <p:grpSpPr>
          <a:xfrm>
            <a:off x="299983" y="3875881"/>
            <a:ext cx="5615458" cy="1200150"/>
            <a:chOff x="2642146" y="5421858"/>
            <a:chExt cx="5615458" cy="1200150"/>
          </a:xfrm>
        </p:grpSpPr>
        <p:sp>
          <p:nvSpPr>
            <p:cNvPr id="17" name="矩形 16"/>
            <p:cNvSpPr/>
            <p:nvPr/>
          </p:nvSpPr>
          <p:spPr bwMode="auto">
            <a:xfrm>
              <a:off x="2942183" y="5542508"/>
              <a:ext cx="1079500" cy="1079500"/>
            </a:xfrm>
            <a:prstGeom prst="rect">
              <a:avLst/>
            </a:prstGeom>
            <a:noFill/>
            <a:ln w="19050">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kumimoji="0" lang="zh-TW" altLang="en-US"/>
            </a:p>
          </p:txBody>
        </p:sp>
        <p:cxnSp>
          <p:nvCxnSpPr>
            <p:cNvPr id="18" name="直線接點 17"/>
            <p:cNvCxnSpPr/>
            <p:nvPr/>
          </p:nvCxnSpPr>
          <p:spPr>
            <a:xfrm>
              <a:off x="2807245" y="6612310"/>
              <a:ext cx="5450359" cy="0"/>
            </a:xfrm>
            <a:prstGeom prst="line">
              <a:avLst/>
            </a:prstGeom>
            <a:ln>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19" name="文字方塊 11"/>
            <p:cNvSpPr txBox="1">
              <a:spLocks noChangeArrowheads="1"/>
            </p:cNvSpPr>
            <p:nvPr/>
          </p:nvSpPr>
          <p:spPr bwMode="auto">
            <a:xfrm>
              <a:off x="2942183" y="5421858"/>
              <a:ext cx="1150937" cy="1200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kumimoji="0" lang="zh-TW" altLang="en-US" sz="7200" dirty="0">
                  <a:solidFill>
                    <a:schemeClr val="bg1">
                      <a:lumMod val="10000"/>
                    </a:schemeClr>
                  </a:solidFill>
                  <a:latin typeface="標楷體" pitchFamily="65" charset="-120"/>
                  <a:ea typeface="標楷體" pitchFamily="65" charset="-120"/>
                </a:rPr>
                <a:t>早</a:t>
              </a:r>
            </a:p>
          </p:txBody>
        </p:sp>
        <p:sp>
          <p:nvSpPr>
            <p:cNvPr id="21" name="矩形 20"/>
            <p:cNvSpPr/>
            <p:nvPr/>
          </p:nvSpPr>
          <p:spPr bwMode="auto">
            <a:xfrm>
              <a:off x="6961460" y="5518522"/>
              <a:ext cx="1079500" cy="1079500"/>
            </a:xfrm>
            <a:prstGeom prst="rect">
              <a:avLst/>
            </a:prstGeom>
            <a:solidFill>
              <a:srgbClr val="FFFFCC"/>
            </a:solidFill>
            <a:ln w="19050">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kumimoji="0" lang="zh-TW" altLang="en-US"/>
            </a:p>
          </p:txBody>
        </p:sp>
        <p:grpSp>
          <p:nvGrpSpPr>
            <p:cNvPr id="22" name="群組 46"/>
            <p:cNvGrpSpPr>
              <a:grpSpLocks/>
            </p:cNvGrpSpPr>
            <p:nvPr/>
          </p:nvGrpSpPr>
          <p:grpSpPr bwMode="auto">
            <a:xfrm>
              <a:off x="4235995" y="5532810"/>
              <a:ext cx="2222499" cy="1079500"/>
              <a:chOff x="1809728" y="2773365"/>
              <a:chExt cx="2222512" cy="1079498"/>
            </a:xfrm>
          </p:grpSpPr>
          <p:sp>
            <p:nvSpPr>
              <p:cNvPr id="24" name="矩形 23"/>
              <p:cNvSpPr/>
              <p:nvPr/>
            </p:nvSpPr>
            <p:spPr>
              <a:xfrm>
                <a:off x="1809728" y="2773365"/>
                <a:ext cx="1079506" cy="1079498"/>
              </a:xfrm>
              <a:prstGeom prst="rect">
                <a:avLst/>
              </a:prstGeom>
              <a:solidFill>
                <a:srgbClr val="CCECFF"/>
              </a:solidFill>
              <a:ln w="19050">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kumimoji="0" lang="zh-TW" altLang="en-US"/>
              </a:p>
            </p:txBody>
          </p:sp>
          <p:sp>
            <p:nvSpPr>
              <p:cNvPr id="25" name="矩形 24"/>
              <p:cNvSpPr/>
              <p:nvPr/>
            </p:nvSpPr>
            <p:spPr>
              <a:xfrm>
                <a:off x="2952734" y="2773365"/>
                <a:ext cx="1079506" cy="1079498"/>
              </a:xfrm>
              <a:prstGeom prst="rect">
                <a:avLst/>
              </a:prstGeom>
              <a:solidFill>
                <a:srgbClr val="CCECFF"/>
              </a:solidFill>
              <a:ln w="19050">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kumimoji="0" lang="zh-TW" altLang="en-US"/>
              </a:p>
            </p:txBody>
          </p:sp>
        </p:grpSp>
        <p:sp>
          <p:nvSpPr>
            <p:cNvPr id="23" name="矩形 12"/>
            <p:cNvSpPr>
              <a:spLocks noChangeArrowheads="1"/>
            </p:cNvSpPr>
            <p:nvPr/>
          </p:nvSpPr>
          <p:spPr bwMode="auto">
            <a:xfrm>
              <a:off x="2642146" y="5589240"/>
              <a:ext cx="300037" cy="369888"/>
            </a:xfrm>
            <a:prstGeom prst="rect">
              <a:avLst/>
            </a:prstGeom>
            <a:solidFill>
              <a:srgbClr val="FFFFCC"/>
            </a:solidFill>
            <a:ln w="9525">
              <a:solidFill>
                <a:srgbClr val="000000"/>
              </a:solidFill>
              <a:miter lim="800000"/>
              <a:headEnd/>
              <a:tailEnd/>
            </a:ln>
            <a:extLst/>
          </p:spPr>
          <p:txBody>
            <a:bodyPr wrap="none">
              <a:spAutoFit/>
            </a:bodyPr>
            <a:lstStyle/>
            <a:p>
              <a:r>
                <a:rPr kumimoji="0" lang="en-US" altLang="zh-TW" dirty="0">
                  <a:latin typeface="標楷體" pitchFamily="65" charset="-120"/>
                  <a:ea typeface="標楷體" pitchFamily="65" charset="-120"/>
                </a:rPr>
                <a:t>1</a:t>
              </a:r>
              <a:endParaRPr kumimoji="0" lang="zh-TW" altLang="en-US" dirty="0">
                <a:latin typeface="標楷體" pitchFamily="65" charset="-120"/>
                <a:ea typeface="標楷體" pitchFamily="65" charset="-120"/>
              </a:endParaRPr>
            </a:p>
          </p:txBody>
        </p:sp>
      </p:grpSp>
    </p:spTree>
    <p:extLst>
      <p:ext uri="{BB962C8B-B14F-4D97-AF65-F5344CB8AC3E}">
        <p14:creationId xmlns:p14="http://schemas.microsoft.com/office/powerpoint/2010/main" val="2308506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7" name="標題 1"/>
          <p:cNvSpPr>
            <a:spLocks noGrp="1"/>
          </p:cNvSpPr>
          <p:nvPr>
            <p:ph type="title"/>
          </p:nvPr>
        </p:nvSpPr>
        <p:spPr>
          <a:xfrm>
            <a:off x="2120156" y="0"/>
            <a:ext cx="5359400" cy="833438"/>
          </a:xfrm>
        </p:spPr>
        <p:txBody>
          <a:bodyPr>
            <a:normAutofit/>
          </a:bodyPr>
          <a:lstStyle/>
          <a:p>
            <a:r>
              <a:rPr lang="zh-TW" altLang="en-US" sz="4000" dirty="0">
                <a:solidFill>
                  <a:schemeClr val="bg1">
                    <a:lumMod val="25000"/>
                  </a:schemeClr>
                </a:solidFill>
                <a:latin typeface="方正粗圓" pitchFamily="65" charset="-120"/>
                <a:ea typeface="方正粗圓" pitchFamily="65" charset="-120"/>
                <a:cs typeface="Arial" pitchFamily="34" charset="0"/>
              </a:rPr>
              <a:t>視覺感知</a:t>
            </a:r>
          </a:p>
        </p:txBody>
      </p:sp>
      <p:sp>
        <p:nvSpPr>
          <p:cNvPr id="8" name="內容版面配置區 2"/>
          <p:cNvSpPr txBox="1">
            <a:spLocks/>
          </p:cNvSpPr>
          <p:nvPr/>
        </p:nvSpPr>
        <p:spPr>
          <a:xfrm>
            <a:off x="111599" y="691082"/>
            <a:ext cx="6949601" cy="4525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2"/>
              </a:buClr>
              <a:buSzPts val="2100"/>
              <a:buFont typeface="Manjari"/>
              <a:buNone/>
              <a:defRPr sz="1800" b="0" i="0" u="none" strike="noStrike" cap="none">
                <a:solidFill>
                  <a:schemeClr val="accent2"/>
                </a:solidFill>
                <a:latin typeface="Manjari"/>
                <a:ea typeface="Manjari"/>
                <a:cs typeface="Manjari"/>
                <a:sym typeface="Manjari"/>
              </a:defRPr>
            </a:lvl1pPr>
            <a:lvl2pPr marL="914400" marR="0" lvl="1"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2pPr>
            <a:lvl3pPr marL="1371600" marR="0" lvl="2"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3pPr>
            <a:lvl4pPr marL="1828800" marR="0" lvl="3"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4pPr>
            <a:lvl5pPr marL="2286000" marR="0" lvl="4"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5pPr>
            <a:lvl6pPr marL="2743200" marR="0" lvl="5"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6pPr>
            <a:lvl7pPr marL="3200400" marR="0" lvl="6"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7pPr>
            <a:lvl8pPr marL="3657600" marR="0" lvl="7"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8pPr>
            <a:lvl9pPr marL="4114800" marR="0" lvl="8" indent="-317500" algn="ctr" rtl="0">
              <a:lnSpc>
                <a:spcPct val="100000"/>
              </a:lnSpc>
              <a:spcBef>
                <a:spcPts val="0"/>
              </a:spcBef>
              <a:spcAft>
                <a:spcPts val="0"/>
              </a:spcAft>
              <a:buClr>
                <a:schemeClr val="accent2"/>
              </a:buClr>
              <a:buSzPts val="2100"/>
              <a:buFont typeface="Manjari"/>
              <a:buNone/>
              <a:defRPr sz="2100" b="0" i="0" u="none" strike="noStrike" cap="none">
                <a:solidFill>
                  <a:schemeClr val="accent2"/>
                </a:solidFill>
                <a:latin typeface="Manjari"/>
                <a:ea typeface="Manjari"/>
                <a:cs typeface="Manjari"/>
                <a:sym typeface="Manjari"/>
              </a:defRPr>
            </a:lvl9pPr>
          </a:lstStyle>
          <a:p>
            <a:pPr algn="l">
              <a:defRPr/>
            </a:pPr>
            <a:r>
              <a:rPr lang="en-US" altLang="zh-TW"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Visual Discrimination (</a:t>
            </a:r>
            <a:r>
              <a:rPr lang="zh-TW" altLang="en-US"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視覺辨別</a:t>
            </a:r>
            <a:r>
              <a:rPr lang="en-US" altLang="zh-TW"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algn="l">
              <a:buSzPct val="90000"/>
              <a:buFont typeface="Wingdings" pitchFamily="2" charset="2"/>
              <a:buChar char=""/>
            </a:pPr>
            <a:r>
              <a:rPr lang="zh-TW" altLang="en-US" sz="3000" dirty="0" smtClean="0">
                <a:solidFill>
                  <a:srgbClr val="336699"/>
                </a:solidFill>
                <a:latin typeface="方正粗圓" panose="03000509000000000000" pitchFamily="65" charset="-120"/>
                <a:ea typeface="方正粗圓" panose="03000509000000000000" pitchFamily="65" charset="-120"/>
              </a:rPr>
              <a:t>辨別</a:t>
            </a:r>
            <a:r>
              <a:rPr lang="zh-TW" altLang="zh-TW" sz="3000" dirty="0" smtClean="0">
                <a:solidFill>
                  <a:srgbClr val="336699"/>
                </a:solidFill>
                <a:latin typeface="方正粗圓" panose="03000509000000000000" pitchFamily="65" charset="-120"/>
                <a:ea typeface="方正粗圓" panose="03000509000000000000" pitchFamily="65" charset="-120"/>
              </a:rPr>
              <a:t>重點字形</a:t>
            </a:r>
            <a:endParaRPr lang="en-US" altLang="zh-TW" sz="3000" dirty="0" smtClean="0">
              <a:solidFill>
                <a:srgbClr val="336699"/>
              </a:solidFill>
              <a:latin typeface="方正粗圓" panose="03000509000000000000" pitchFamily="65" charset="-120"/>
              <a:ea typeface="方正粗圓" panose="03000509000000000000" pitchFamily="65" charset="-120"/>
              <a:cs typeface="+mj-cs"/>
            </a:endParaRPr>
          </a:p>
          <a:p>
            <a:pPr algn="l">
              <a:buSzPct val="90000"/>
              <a:buFont typeface="Wingdings" pitchFamily="2" charset="2"/>
              <a:buChar char=""/>
            </a:pPr>
            <a:r>
              <a:rPr lang="zh-TW" altLang="en-US" sz="3000" dirty="0" smtClean="0">
                <a:solidFill>
                  <a:srgbClr val="336699"/>
                </a:solidFill>
                <a:latin typeface="方正粗圓" panose="03000509000000000000" pitchFamily="65" charset="-120"/>
                <a:ea typeface="方正粗圓" panose="03000509000000000000" pitchFamily="65" charset="-120"/>
                <a:cs typeface="+mj-cs"/>
              </a:rPr>
              <a:t>分辨近似字的筆劃長短、分別</a:t>
            </a:r>
            <a:endParaRPr lang="en-US" altLang="zh-TW" sz="3000" dirty="0" smtClean="0">
              <a:solidFill>
                <a:srgbClr val="336699"/>
              </a:solidFill>
              <a:latin typeface="方正粗圓" panose="03000509000000000000" pitchFamily="65" charset="-120"/>
              <a:ea typeface="方正粗圓" panose="03000509000000000000" pitchFamily="65" charset="-120"/>
              <a:cs typeface="+mj-cs"/>
            </a:endParaRPr>
          </a:p>
          <a:p>
            <a:pPr algn="l">
              <a:buSzPct val="90000"/>
              <a:buFont typeface="Wingdings" pitchFamily="2" charset="2"/>
              <a:buChar char=""/>
            </a:pPr>
            <a:r>
              <a:rPr lang="zh-TW" altLang="en-US" sz="3000" dirty="0" smtClean="0">
                <a:solidFill>
                  <a:srgbClr val="336699"/>
                </a:solidFill>
                <a:latin typeface="方正粗圓" panose="03000509000000000000" pitchFamily="65" charset="-120"/>
                <a:ea typeface="方正粗圓" panose="03000509000000000000" pitchFamily="65" charset="-120"/>
                <a:cs typeface="+mj-cs"/>
              </a:rPr>
              <a:t>分辨筆劃方向</a:t>
            </a:r>
            <a:endParaRPr lang="en-US" altLang="zh-TW" sz="3000" dirty="0" smtClean="0">
              <a:solidFill>
                <a:srgbClr val="336699"/>
              </a:solidFill>
              <a:latin typeface="方正粗圓" panose="03000509000000000000" pitchFamily="65" charset="-120"/>
              <a:ea typeface="方正粗圓" panose="03000509000000000000" pitchFamily="65" charset="-120"/>
              <a:cs typeface="+mj-cs"/>
            </a:endParaRPr>
          </a:p>
          <a:p>
            <a:pPr algn="l">
              <a:buSzPct val="90000"/>
              <a:buFont typeface="Wingdings" pitchFamily="2" charset="2"/>
              <a:buChar char=""/>
            </a:pPr>
            <a:r>
              <a:rPr lang="zh-TW" altLang="en-US" sz="3000" dirty="0" smtClean="0">
                <a:solidFill>
                  <a:srgbClr val="336699"/>
                </a:solidFill>
                <a:latin typeface="方正粗圓" panose="03000509000000000000" pitchFamily="65" charset="-120"/>
                <a:ea typeface="方正粗圓" panose="03000509000000000000" pitchFamily="65" charset="-120"/>
                <a:cs typeface="+mj-cs"/>
              </a:rPr>
              <a:t>比較部件的大小</a:t>
            </a:r>
            <a:endParaRPr lang="en-US" altLang="zh-TW" sz="3000" dirty="0" smtClean="0">
              <a:solidFill>
                <a:srgbClr val="336699"/>
              </a:solidFill>
              <a:latin typeface="方正粗圓" panose="03000509000000000000" pitchFamily="65" charset="-120"/>
              <a:ea typeface="方正粗圓" panose="03000509000000000000" pitchFamily="65" charset="-120"/>
              <a:cs typeface="+mj-cs"/>
            </a:endParaRPr>
          </a:p>
          <a:p>
            <a:pPr marL="114300" indent="0" algn="l">
              <a:buSzPct val="90000"/>
            </a:pPr>
            <a:endParaRPr lang="en-US" altLang="zh-TW" sz="3000" dirty="0" smtClean="0">
              <a:solidFill>
                <a:srgbClr val="336699"/>
              </a:solidFill>
              <a:latin typeface="方正粗圓" panose="03000509000000000000" pitchFamily="65" charset="-120"/>
              <a:ea typeface="方正粗圓" panose="03000509000000000000" pitchFamily="65" charset="-120"/>
              <a:cs typeface="+mj-cs"/>
            </a:endParaRPr>
          </a:p>
          <a:p>
            <a:pPr algn="l"/>
            <a:r>
              <a:rPr lang="en-US" altLang="zh-TW"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Spatial Relation (</a:t>
            </a:r>
            <a:r>
              <a:rPr lang="zh-TW" altLang="en-US"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視覺空間關係</a:t>
            </a:r>
            <a:r>
              <a:rPr lang="en-US" altLang="zh-TW" sz="32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a:t>
            </a:r>
          </a:p>
          <a:p>
            <a:pPr algn="l">
              <a:buSzPct val="90000"/>
              <a:buFont typeface="Wingdings" pitchFamily="2" charset="2"/>
              <a:buChar char=""/>
            </a:pPr>
            <a:r>
              <a:rPr lang="zh-TW" altLang="en-US" sz="3000" dirty="0">
                <a:solidFill>
                  <a:srgbClr val="336699"/>
                </a:solidFill>
                <a:latin typeface="方正粗圓" panose="03000509000000000000" pitchFamily="65" charset="-120"/>
                <a:ea typeface="方正粗圓" panose="03000509000000000000" pitchFamily="65" charset="-120"/>
                <a:cs typeface="+mj-cs"/>
              </a:rPr>
              <a:t>判別筆劃擺放位置</a:t>
            </a:r>
          </a:p>
        </p:txBody>
      </p:sp>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a:stretch/>
        </p:blipFill>
        <p:spPr bwMode="auto">
          <a:xfrm>
            <a:off x="3744589" y="4148190"/>
            <a:ext cx="3316611" cy="91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群組 9"/>
          <p:cNvGrpSpPr/>
          <p:nvPr/>
        </p:nvGrpSpPr>
        <p:grpSpPr>
          <a:xfrm>
            <a:off x="6991291" y="176556"/>
            <a:ext cx="1945596" cy="960230"/>
            <a:chOff x="8328248" y="1546339"/>
            <a:chExt cx="2583855" cy="1275236"/>
          </a:xfrm>
        </p:grpSpPr>
        <p:pic>
          <p:nvPicPr>
            <p:cNvPr id="11" name="圖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248" y="1546339"/>
              <a:ext cx="2583855" cy="127523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2" name="Picture 7" descr="Download Soil Transparent Png - Peat Soil Png - Full Size PNG Image - PNGki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3543" y="1647271"/>
              <a:ext cx="925787" cy="4945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群組 12"/>
          <p:cNvGrpSpPr/>
          <p:nvPr/>
        </p:nvGrpSpPr>
        <p:grpSpPr>
          <a:xfrm>
            <a:off x="6502250" y="1212786"/>
            <a:ext cx="1954611" cy="960884"/>
            <a:chOff x="8112224" y="4000500"/>
            <a:chExt cx="3684587" cy="1811337"/>
          </a:xfrm>
        </p:grpSpPr>
        <p:pic>
          <p:nvPicPr>
            <p:cNvPr id="14" name="圖片 1"/>
            <p:cNvPicPr>
              <a:picLocks noChangeAspect="1" noChangeArrowheads="1"/>
            </p:cNvPicPr>
            <p:nvPr/>
          </p:nvPicPr>
          <p:blipFill rotWithShape="1">
            <a:blip r:embed="rId6">
              <a:extLst>
                <a:ext uri="{28A0092B-C50C-407E-A947-70E740481C1C}">
                  <a14:useLocalDpi xmlns:a14="http://schemas.microsoft.com/office/drawing/2010/main" val="0"/>
                </a:ext>
              </a:extLst>
            </a:blip>
            <a:srcRect t="-11752" b="-1"/>
            <a:stretch/>
          </p:blipFill>
          <p:spPr bwMode="auto">
            <a:xfrm>
              <a:off x="8112224" y="4000500"/>
              <a:ext cx="3684587" cy="181133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1/32 Toyota Crown HongKong Taxi Diecast Car Model Taxi Toys With Sound  Lighting Pull Back For Kids Gifts Toys|Diecasts &amp;amp; Toy Vehicles| - AliExpress"/>
            <p:cNvPicPr>
              <a:picLocks noChangeAspect="1" noChangeArrowheads="1"/>
            </p:cNvPicPr>
            <p:nvPr/>
          </p:nvPicPr>
          <p:blipFill rotWithShape="1">
            <a:blip r:embed="rId7" cstate="print">
              <a:clrChange>
                <a:clrFrom>
                  <a:srgbClr val="FCFCFB"/>
                </a:clrFrom>
                <a:clrTo>
                  <a:srgbClr val="FCFCFB">
                    <a:alpha val="0"/>
                  </a:srgbClr>
                </a:clrTo>
              </a:clrChange>
              <a:extLst>
                <a:ext uri="{28A0092B-C50C-407E-A947-70E740481C1C}">
                  <a14:useLocalDpi xmlns:a14="http://schemas.microsoft.com/office/drawing/2010/main" val="0"/>
                </a:ext>
              </a:extLst>
            </a:blip>
            <a:srcRect l="4531" t="5509" r="3070" b="37691"/>
            <a:stretch/>
          </p:blipFill>
          <p:spPr bwMode="auto">
            <a:xfrm>
              <a:off x="10416480" y="4077072"/>
              <a:ext cx="1024530" cy="62979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1986" y="2400189"/>
            <a:ext cx="1939510" cy="9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27151"/>
          <a:stretch/>
        </p:blipFill>
        <p:spPr bwMode="auto">
          <a:xfrm>
            <a:off x="6189328" y="2289809"/>
            <a:ext cx="2849696" cy="181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976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7" name="標題 1"/>
          <p:cNvSpPr>
            <a:spLocks noGrp="1"/>
          </p:cNvSpPr>
          <p:nvPr>
            <p:ph type="title"/>
          </p:nvPr>
        </p:nvSpPr>
        <p:spPr>
          <a:xfrm>
            <a:off x="2813182" y="8871"/>
            <a:ext cx="3830216" cy="901193"/>
          </a:xfrm>
        </p:spPr>
        <p:txBody>
          <a:bodyPr>
            <a:normAutofit/>
          </a:bodyPr>
          <a:lstStyle/>
          <a:p>
            <a:r>
              <a:rPr lang="zh-TW" altLang="en-US" sz="4000" dirty="0" smtClean="0">
                <a:solidFill>
                  <a:schemeClr val="bg1">
                    <a:lumMod val="25000"/>
                  </a:schemeClr>
                </a:solidFill>
                <a:latin typeface="方正粗圓" pitchFamily="65" charset="-120"/>
                <a:ea typeface="方正粗圓" pitchFamily="65" charset="-120"/>
                <a:cs typeface="Arial" pitchFamily="34" charset="0"/>
              </a:rPr>
              <a:t>手功能</a:t>
            </a:r>
            <a:endParaRPr lang="zh-TW" altLang="en-US" sz="4000" dirty="0">
              <a:solidFill>
                <a:schemeClr val="bg1">
                  <a:lumMod val="25000"/>
                </a:schemeClr>
              </a:solidFill>
              <a:latin typeface="方正粗圓" pitchFamily="65" charset="-120"/>
              <a:ea typeface="方正粗圓" pitchFamily="65" charset="-120"/>
              <a:cs typeface="Arial" pitchFamily="34" charset="0"/>
            </a:endParaRPr>
          </a:p>
        </p:txBody>
      </p:sp>
      <p:sp>
        <p:nvSpPr>
          <p:cNvPr id="8" name="內容版面配置區 2"/>
          <p:cNvSpPr txBox="1">
            <a:spLocks/>
          </p:cNvSpPr>
          <p:nvPr/>
        </p:nvSpPr>
        <p:spPr>
          <a:xfrm>
            <a:off x="-12700" y="889730"/>
            <a:ext cx="10972800" cy="45259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Manjari"/>
              <a:buNone/>
              <a:defRPr sz="1600" b="0" i="0" u="none" strike="noStrike" cap="none">
                <a:solidFill>
                  <a:srgbClr val="000000"/>
                </a:solidFill>
                <a:latin typeface="Manjari"/>
                <a:ea typeface="Manjari"/>
                <a:cs typeface="Manjari"/>
                <a:sym typeface="Manjari"/>
              </a:defRPr>
            </a:lvl1pPr>
            <a:lvl2pPr marL="914400" marR="0" lvl="1"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2pPr>
            <a:lvl3pPr marL="1371600" marR="0" lvl="2"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3pPr>
            <a:lvl4pPr marL="1828800" marR="0" lvl="3"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4pPr>
            <a:lvl5pPr marL="2286000" marR="0" lvl="4"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5pPr>
            <a:lvl6pPr marL="2743200" marR="0" lvl="5"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6pPr>
            <a:lvl7pPr marL="3200400" marR="0" lvl="6"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7pPr>
            <a:lvl8pPr marL="3657600" marR="0" lvl="7"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8pPr>
            <a:lvl9pPr marL="4114800" marR="0" lvl="8"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9pPr>
          </a:lstStyle>
          <a:p>
            <a:pPr>
              <a:buSzPct val="90000"/>
              <a:buFont typeface="Wingdings" pitchFamily="2" charset="2"/>
              <a:buChar char=""/>
            </a:pPr>
            <a:r>
              <a:rPr lang="zh-TW" altLang="en-US" sz="3000" dirty="0">
                <a:solidFill>
                  <a:srgbClr val="336699"/>
                </a:solidFill>
                <a:latin typeface="方正粗圓" panose="03000509000000000000" pitchFamily="65" charset="-120"/>
                <a:ea typeface="方正粗圓" panose="03000509000000000000" pitchFamily="65" charset="-120"/>
              </a:rPr>
              <a:t>熱身 </a:t>
            </a:r>
            <a:r>
              <a:rPr lang="en-US" altLang="zh-TW" sz="3000" dirty="0">
                <a:solidFill>
                  <a:srgbClr val="336699"/>
                </a:solidFill>
                <a:latin typeface="方正粗圓" panose="03000509000000000000" pitchFamily="65" charset="-120"/>
                <a:ea typeface="方正粗圓" panose="03000509000000000000" pitchFamily="65" charset="-120"/>
              </a:rPr>
              <a:t>(</a:t>
            </a:r>
            <a:r>
              <a:rPr lang="zh-TW" altLang="en-US" sz="3000" dirty="0">
                <a:solidFill>
                  <a:srgbClr val="336699"/>
                </a:solidFill>
                <a:latin typeface="方正粗圓" panose="03000509000000000000" pitchFamily="65" charset="-120"/>
                <a:ea typeface="方正粗圓" panose="03000509000000000000" pitchFamily="65" charset="-120"/>
              </a:rPr>
              <a:t>上肢肩膀、前三指</a:t>
            </a:r>
            <a:r>
              <a:rPr lang="en-US" altLang="zh-TW" sz="3000" dirty="0">
                <a:solidFill>
                  <a:srgbClr val="336699"/>
                </a:solidFill>
                <a:latin typeface="方正粗圓" panose="03000509000000000000" pitchFamily="65" charset="-120"/>
                <a:ea typeface="方正粗圓" panose="03000509000000000000" pitchFamily="65" charset="-120"/>
              </a:rPr>
              <a:t>)</a:t>
            </a:r>
          </a:p>
          <a:p>
            <a:pPr>
              <a:buSzPct val="90000"/>
              <a:buFont typeface="Wingdings" pitchFamily="2" charset="2"/>
              <a:buChar char=""/>
            </a:pPr>
            <a:r>
              <a:rPr lang="zh-TW" altLang="en-US" sz="3000" dirty="0">
                <a:solidFill>
                  <a:srgbClr val="336699"/>
                </a:solidFill>
                <a:latin typeface="方正粗圓" panose="03000509000000000000" pitchFamily="65" charset="-120"/>
                <a:ea typeface="方正粗圓" panose="03000509000000000000" pitchFamily="65" charset="-120"/>
              </a:rPr>
              <a:t>執筆膠</a:t>
            </a:r>
            <a:endParaRPr lang="en-US" altLang="zh-TW" sz="3000" dirty="0">
              <a:solidFill>
                <a:srgbClr val="336699"/>
              </a:solidFill>
              <a:latin typeface="方正粗圓" panose="03000509000000000000" pitchFamily="65" charset="-120"/>
              <a:ea typeface="方正粗圓" panose="03000509000000000000" pitchFamily="65" charset="-120"/>
            </a:endParaRPr>
          </a:p>
          <a:p>
            <a:pPr>
              <a:buSzPct val="90000"/>
              <a:buFont typeface="Wingdings" pitchFamily="2" charset="2"/>
              <a:buChar char=""/>
            </a:pPr>
            <a:r>
              <a:rPr lang="zh-TW" altLang="en-US" sz="3000" dirty="0">
                <a:solidFill>
                  <a:srgbClr val="336699"/>
                </a:solidFill>
                <a:latin typeface="方正粗圓" panose="03000509000000000000" pitchFamily="65" charset="-120"/>
                <a:ea typeface="方正粗圓" panose="03000509000000000000" pitchFamily="65" charset="-120"/>
              </a:rPr>
              <a:t>字格大小</a:t>
            </a:r>
            <a:endParaRPr lang="en-US" altLang="zh-TW" sz="3000" dirty="0">
              <a:solidFill>
                <a:srgbClr val="336699"/>
              </a:solidFill>
              <a:latin typeface="方正粗圓" panose="03000509000000000000" pitchFamily="65" charset="-120"/>
              <a:ea typeface="方正粗圓" panose="03000509000000000000" pitchFamily="65" charset="-12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808" y="235211"/>
            <a:ext cx="3196192" cy="237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719" y="894158"/>
            <a:ext cx="1010820" cy="87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Diagram displaying the three-jaw chucks pinch technique | Download  Scientific Diagram"/>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12257" y="1684871"/>
            <a:ext cx="728872" cy="6048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0318" y="3008485"/>
            <a:ext cx="2448282" cy="191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48" y="2890215"/>
            <a:ext cx="3262060" cy="2193868"/>
          </a:xfrm>
          <a:prstGeom prst="rect">
            <a:avLst/>
          </a:prstGeom>
          <a:noFill/>
          <a:ln w="9525">
            <a:solidFill>
              <a:schemeClr val="bg1">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0107" y="2897935"/>
            <a:ext cx="3185923" cy="2173447"/>
          </a:xfrm>
          <a:prstGeom prst="rect">
            <a:avLst/>
          </a:prstGeom>
          <a:noFill/>
          <a:ln w="9525">
            <a:solidFill>
              <a:schemeClr val="bg1">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字方塊 14"/>
          <p:cNvSpPr txBox="1"/>
          <p:nvPr/>
        </p:nvSpPr>
        <p:spPr>
          <a:xfrm>
            <a:off x="2234401" y="2890215"/>
            <a:ext cx="370614" cy="461665"/>
          </a:xfrm>
          <a:prstGeom prst="rect">
            <a:avLst/>
          </a:prstGeom>
          <a:noFill/>
          <a:ln>
            <a:noFill/>
          </a:ln>
        </p:spPr>
        <p:txBody>
          <a:bodyPr wrap="none" rtlCol="0">
            <a:spAutoFit/>
          </a:bodyPr>
          <a:lstStyle/>
          <a:p>
            <a:r>
              <a:rPr lang="en-US" altLang="zh-TW" sz="2400" b="1" dirty="0" smtClean="0">
                <a:solidFill>
                  <a:srgbClr val="00B050"/>
                </a:solidFill>
              </a:rPr>
              <a:t>A</a:t>
            </a:r>
            <a:endParaRPr lang="zh-TW" altLang="en-US" sz="2400" b="1" dirty="0">
              <a:solidFill>
                <a:srgbClr val="00B050"/>
              </a:solidFill>
            </a:endParaRPr>
          </a:p>
        </p:txBody>
      </p:sp>
      <p:sp>
        <p:nvSpPr>
          <p:cNvPr id="16" name="文字方塊 15"/>
          <p:cNvSpPr txBox="1"/>
          <p:nvPr/>
        </p:nvSpPr>
        <p:spPr>
          <a:xfrm>
            <a:off x="5436850" y="2890214"/>
            <a:ext cx="357790" cy="461665"/>
          </a:xfrm>
          <a:prstGeom prst="rect">
            <a:avLst/>
          </a:prstGeom>
          <a:noFill/>
        </p:spPr>
        <p:txBody>
          <a:bodyPr wrap="none" rtlCol="0">
            <a:spAutoFit/>
          </a:bodyPr>
          <a:lstStyle/>
          <a:p>
            <a:r>
              <a:rPr lang="en-US" altLang="zh-TW" sz="2400" b="1" dirty="0">
                <a:solidFill>
                  <a:srgbClr val="0070C0"/>
                </a:solidFill>
              </a:rPr>
              <a:t>B</a:t>
            </a:r>
            <a:endParaRPr lang="zh-TW" altLang="en-US" sz="2400" b="1" dirty="0">
              <a:solidFill>
                <a:srgbClr val="0070C0"/>
              </a:solidFill>
            </a:endParaRPr>
          </a:p>
        </p:txBody>
      </p:sp>
      <p:pic>
        <p:nvPicPr>
          <p:cNvPr id="17" name="圖片 16"/>
          <p:cNvPicPr>
            <a:picLocks noChangeAspect="1"/>
          </p:cNvPicPr>
          <p:nvPr/>
        </p:nvPicPr>
        <p:blipFill rotWithShape="1">
          <a:blip r:embed="rId10"/>
          <a:srcRect l="15999" t="1791" r="7001" b="8636"/>
          <a:stretch/>
        </p:blipFill>
        <p:spPr>
          <a:xfrm>
            <a:off x="3226472" y="1564807"/>
            <a:ext cx="1095958" cy="711661"/>
          </a:xfrm>
          <a:prstGeom prst="rect">
            <a:avLst/>
          </a:prstGeom>
        </p:spPr>
      </p:pic>
    </p:spTree>
    <p:extLst>
      <p:ext uri="{BB962C8B-B14F-4D97-AF65-F5344CB8AC3E}">
        <p14:creationId xmlns:p14="http://schemas.microsoft.com/office/powerpoint/2010/main" val="450379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p:cNvSpPr>
            <a:spLocks noGrp="1"/>
          </p:cNvSpPr>
          <p:nvPr>
            <p:ph type="title"/>
          </p:nvPr>
        </p:nvSpPr>
        <p:spPr>
          <a:xfrm>
            <a:off x="2590800" y="42351"/>
            <a:ext cx="3746500" cy="748300"/>
          </a:xfrm>
        </p:spPr>
        <p:txBody>
          <a:bodyPr>
            <a:normAutofit fontScale="90000"/>
          </a:bodyPr>
          <a:lstStyle/>
          <a:p>
            <a:r>
              <a:rPr lang="zh-TW" altLang="en-US" sz="4000" dirty="0">
                <a:solidFill>
                  <a:schemeClr val="bg1">
                    <a:lumMod val="25000"/>
                  </a:schemeClr>
                </a:solidFill>
                <a:latin typeface="方正粗圓" pitchFamily="65" charset="-120"/>
                <a:ea typeface="方正粗圓" pitchFamily="65" charset="-120"/>
                <a:cs typeface="Arial" pitchFamily="34" charset="0"/>
              </a:rPr>
              <a:t>多感觀元素</a:t>
            </a:r>
          </a:p>
        </p:txBody>
      </p:sp>
      <p:sp>
        <p:nvSpPr>
          <p:cNvPr id="22" name="內容版面配置區 2"/>
          <p:cNvSpPr txBox="1">
            <a:spLocks/>
          </p:cNvSpPr>
          <p:nvPr/>
        </p:nvSpPr>
        <p:spPr>
          <a:xfrm>
            <a:off x="254000" y="512582"/>
            <a:ext cx="8242300" cy="45259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Manjari"/>
              <a:buNone/>
              <a:defRPr sz="1600" b="0" i="0" u="none" strike="noStrike" cap="none">
                <a:solidFill>
                  <a:srgbClr val="000000"/>
                </a:solidFill>
                <a:latin typeface="Manjari"/>
                <a:ea typeface="Manjari"/>
                <a:cs typeface="Manjari"/>
                <a:sym typeface="Manjari"/>
              </a:defRPr>
            </a:lvl1pPr>
            <a:lvl2pPr marL="914400" marR="0" lvl="1"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2pPr>
            <a:lvl3pPr marL="1371600" marR="0" lvl="2"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3pPr>
            <a:lvl4pPr marL="1828800" marR="0" lvl="3"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4pPr>
            <a:lvl5pPr marL="2286000" marR="0" lvl="4"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5pPr>
            <a:lvl6pPr marL="2743200" marR="0" lvl="5"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6pPr>
            <a:lvl7pPr marL="3200400" marR="0" lvl="6"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7pPr>
            <a:lvl8pPr marL="3657600" marR="0" lvl="7"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8pPr>
            <a:lvl9pPr marL="4114800" marR="0" lvl="8" indent="-317500" algn="ctr" rtl="0">
              <a:lnSpc>
                <a:spcPct val="100000"/>
              </a:lnSpc>
              <a:spcBef>
                <a:spcPts val="0"/>
              </a:spcBef>
              <a:spcAft>
                <a:spcPts val="0"/>
              </a:spcAft>
              <a:buClr>
                <a:schemeClr val="accent2"/>
              </a:buClr>
              <a:buSzPts val="1400"/>
              <a:buFont typeface="Manjari"/>
              <a:buNone/>
              <a:defRPr sz="1400" b="0" i="0" u="none" strike="noStrike" cap="none">
                <a:solidFill>
                  <a:schemeClr val="accent2"/>
                </a:solidFill>
                <a:latin typeface="Manjari"/>
                <a:ea typeface="Manjari"/>
                <a:cs typeface="Manjari"/>
                <a:sym typeface="Manjari"/>
              </a:defRPr>
            </a:lvl9pPr>
          </a:lstStyle>
          <a:p>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觸感</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endParaRPr>
          </a:p>
          <a:p>
            <a:pPr marL="342900">
              <a:lnSpc>
                <a:spcPct val="80000"/>
              </a:lnSpc>
              <a:spcBef>
                <a:spcPct val="20000"/>
              </a:spcBef>
              <a:buSzPct val="100000"/>
              <a:buFont typeface="Wingdings" pitchFamily="2" charset="2"/>
              <a:buChar char=""/>
            </a:pPr>
            <a:r>
              <a:rPr lang="zh-TW" altLang="en-US" sz="2200" kern="1200" dirty="0">
                <a:solidFill>
                  <a:srgbClr val="003399"/>
                </a:solidFill>
                <a:latin typeface="方正粗圓" panose="03000509000000000000" pitchFamily="65" charset="-120"/>
                <a:ea typeface="方正粗圓" panose="03000509000000000000" pitchFamily="65" charset="-120"/>
                <a:cs typeface="+mn-cs"/>
              </a:rPr>
              <a:t>寫字砂紙板</a:t>
            </a:r>
            <a:endParaRPr lang="en-US" altLang="zh-TW" sz="2200" kern="1200" dirty="0">
              <a:solidFill>
                <a:srgbClr val="003399"/>
              </a:solidFill>
              <a:latin typeface="方正粗圓" panose="03000509000000000000" pitchFamily="65" charset="-120"/>
              <a:ea typeface="方正粗圓" panose="03000509000000000000" pitchFamily="65" charset="-120"/>
              <a:cs typeface="+mn-cs"/>
            </a:endParaRPr>
          </a:p>
          <a:p>
            <a:pPr marL="342900">
              <a:lnSpc>
                <a:spcPct val="80000"/>
              </a:lnSpc>
              <a:spcBef>
                <a:spcPct val="20000"/>
              </a:spcBef>
              <a:buSzPct val="100000"/>
              <a:buFont typeface="Wingdings" pitchFamily="2" charset="2"/>
              <a:buChar char=""/>
            </a:pPr>
            <a:r>
              <a:rPr lang="en-US" altLang="zh-TW" sz="2200" kern="1200" dirty="0" err="1">
                <a:solidFill>
                  <a:srgbClr val="003399"/>
                </a:solidFill>
                <a:latin typeface="方正粗圓" panose="03000509000000000000" pitchFamily="65" charset="-120"/>
                <a:ea typeface="方正粗圓" panose="03000509000000000000" pitchFamily="65" charset="-120"/>
                <a:cs typeface="+mn-cs"/>
              </a:rPr>
              <a:t>Wikki</a:t>
            </a:r>
            <a:r>
              <a:rPr lang="en-US" altLang="zh-TW" sz="2200" kern="1200" dirty="0">
                <a:solidFill>
                  <a:srgbClr val="003399"/>
                </a:solidFill>
                <a:latin typeface="方正粗圓" panose="03000509000000000000" pitchFamily="65" charset="-120"/>
                <a:ea typeface="方正粗圓" panose="03000509000000000000" pitchFamily="65" charset="-120"/>
                <a:cs typeface="+mn-cs"/>
              </a:rPr>
              <a:t> </a:t>
            </a:r>
            <a:r>
              <a:rPr lang="en-US" altLang="zh-TW" sz="2200" kern="1200" dirty="0" err="1" smtClean="0">
                <a:solidFill>
                  <a:srgbClr val="003399"/>
                </a:solidFill>
                <a:latin typeface="方正粗圓" panose="03000509000000000000" pitchFamily="65" charset="-120"/>
                <a:ea typeface="方正粗圓" panose="03000509000000000000" pitchFamily="65" charset="-120"/>
                <a:cs typeface="+mn-cs"/>
              </a:rPr>
              <a:t>stix</a:t>
            </a:r>
            <a:endParaRPr lang="en-US" altLang="zh-TW" sz="2200" kern="1200" dirty="0" smtClean="0">
              <a:solidFill>
                <a:srgbClr val="003399"/>
              </a:solidFill>
              <a:latin typeface="方正粗圓" panose="03000509000000000000" pitchFamily="65" charset="-120"/>
              <a:ea typeface="方正粗圓" panose="03000509000000000000" pitchFamily="65" charset="-120"/>
              <a:cs typeface="+mn-cs"/>
            </a:endParaRPr>
          </a:p>
          <a:p>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本體覺</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endParaRPr>
          </a:p>
          <a:p>
            <a:pPr marL="342900">
              <a:lnSpc>
                <a:spcPct val="80000"/>
              </a:lnSpc>
              <a:spcBef>
                <a:spcPct val="20000"/>
              </a:spcBef>
              <a:buSzPct val="100000"/>
              <a:buFont typeface="Wingdings" pitchFamily="2" charset="2"/>
              <a:buChar char=""/>
            </a:pPr>
            <a:r>
              <a:rPr lang="zh-TW" altLang="en-US" sz="2200" kern="1200" dirty="0" smtClean="0">
                <a:solidFill>
                  <a:srgbClr val="003399"/>
                </a:solidFill>
                <a:latin typeface="方正粗圓" panose="03000509000000000000" pitchFamily="65" charset="-120"/>
                <a:ea typeface="方正粗圓" panose="03000509000000000000" pitchFamily="65" charset="-120"/>
                <a:cs typeface="+mn-cs"/>
              </a:rPr>
              <a:t>用</a:t>
            </a:r>
            <a:r>
              <a:rPr lang="zh-TW" altLang="en-US" sz="2200" kern="1200" dirty="0">
                <a:solidFill>
                  <a:srgbClr val="003399"/>
                </a:solidFill>
                <a:latin typeface="方正粗圓" panose="03000509000000000000" pitchFamily="65" charset="-120"/>
                <a:ea typeface="方正粗圓" panose="03000509000000000000" pitchFamily="65" charset="-120"/>
                <a:cs typeface="+mn-cs"/>
              </a:rPr>
              <a:t>手打中文字母操功夫</a:t>
            </a:r>
            <a:endParaRPr lang="en-US" altLang="zh-TW" sz="2200" kern="1200" dirty="0">
              <a:solidFill>
                <a:srgbClr val="003399"/>
              </a:solidFill>
              <a:latin typeface="方正粗圓" panose="03000509000000000000" pitchFamily="65" charset="-120"/>
              <a:ea typeface="方正粗圓" panose="03000509000000000000" pitchFamily="65" charset="-120"/>
              <a:cs typeface="+mn-cs"/>
            </a:endParaRPr>
          </a:p>
          <a:p>
            <a:pPr marL="342900">
              <a:lnSpc>
                <a:spcPct val="80000"/>
              </a:lnSpc>
              <a:spcBef>
                <a:spcPct val="20000"/>
              </a:spcBef>
              <a:buSzPct val="100000"/>
              <a:buFont typeface="Wingdings" pitchFamily="2" charset="2"/>
              <a:buChar char=""/>
            </a:pPr>
            <a:r>
              <a:rPr lang="zh-TW" altLang="en-US" sz="2200" kern="1200" dirty="0">
                <a:solidFill>
                  <a:srgbClr val="003399"/>
                </a:solidFill>
                <a:latin typeface="方正粗圓" panose="03000509000000000000" pitchFamily="65" charset="-120"/>
                <a:ea typeface="方正粗圓" panose="03000509000000000000" pitchFamily="65" charset="-120"/>
                <a:cs typeface="+mn-cs"/>
              </a:rPr>
              <a:t>手指空中寫字</a:t>
            </a:r>
            <a:endParaRPr lang="en-US" altLang="zh-TW" sz="2200" kern="1200" dirty="0">
              <a:solidFill>
                <a:srgbClr val="003399"/>
              </a:solidFill>
              <a:latin typeface="方正粗圓" panose="03000509000000000000" pitchFamily="65" charset="-120"/>
              <a:ea typeface="方正粗圓" panose="03000509000000000000" pitchFamily="65" charset="-120"/>
              <a:cs typeface="+mn-cs"/>
            </a:endParaRPr>
          </a:p>
          <a:p>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聽覺</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endParaRPr>
          </a:p>
          <a:p>
            <a:pPr marL="342900">
              <a:lnSpc>
                <a:spcPct val="80000"/>
              </a:lnSpc>
              <a:spcBef>
                <a:spcPct val="20000"/>
              </a:spcBef>
              <a:buSzPct val="100000"/>
              <a:buFont typeface="Wingdings" pitchFamily="2" charset="2"/>
              <a:buChar char=""/>
            </a:pPr>
            <a:r>
              <a:rPr lang="zh-TW" altLang="en-US" sz="2200" kern="1200" dirty="0">
                <a:solidFill>
                  <a:srgbClr val="003399"/>
                </a:solidFill>
                <a:latin typeface="方正粗圓" panose="03000509000000000000" pitchFamily="65" charset="-120"/>
                <a:ea typeface="方正粗圓" panose="03000509000000000000" pitchFamily="65" charset="-120"/>
                <a:cs typeface="+mn-cs"/>
              </a:rPr>
              <a:t>一邊打功夫，一邊講出口令</a:t>
            </a:r>
            <a:endParaRPr lang="en-US" altLang="zh-TW" sz="2200" kern="1200" dirty="0">
              <a:solidFill>
                <a:srgbClr val="003399"/>
              </a:solidFill>
              <a:latin typeface="方正粗圓" panose="03000509000000000000" pitchFamily="65" charset="-120"/>
              <a:ea typeface="方正粗圓" panose="03000509000000000000" pitchFamily="65" charset="-120"/>
              <a:cs typeface="+mn-cs"/>
            </a:endParaRPr>
          </a:p>
          <a:p>
            <a:r>
              <a:rPr lang="zh-TW" altLang="en-US"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rPr>
              <a:t>視覺</a:t>
            </a:r>
            <a:endParaRPr lang="en-US" altLang="zh-TW" sz="2800" dirty="0" smtClean="0">
              <a:solidFill>
                <a:schemeClr val="bg1">
                  <a:lumMod val="25000"/>
                </a:schemeClr>
              </a:solidFill>
              <a:latin typeface="方正粗圓" panose="03000509000000000000" pitchFamily="65" charset="-120"/>
              <a:ea typeface="方正粗圓" panose="03000509000000000000" pitchFamily="65" charset="-120"/>
              <a:cs typeface="Arial" pitchFamily="34" charset="0"/>
            </a:endParaRPr>
          </a:p>
          <a:p>
            <a:pPr marL="342900">
              <a:lnSpc>
                <a:spcPct val="90000"/>
              </a:lnSpc>
              <a:spcBef>
                <a:spcPct val="20000"/>
              </a:spcBef>
              <a:buSzPct val="100000"/>
              <a:buFont typeface="Wingdings" pitchFamily="2" charset="2"/>
              <a:buChar char=""/>
            </a:pPr>
            <a:r>
              <a:rPr lang="zh-TW" altLang="en-US" sz="2200" kern="1200" dirty="0">
                <a:solidFill>
                  <a:srgbClr val="003399"/>
                </a:solidFill>
                <a:latin typeface="方正粗圓" panose="03000509000000000000" pitchFamily="65" charset="-120"/>
                <a:ea typeface="方正粗圓" panose="03000509000000000000" pitchFamily="65" charset="-120"/>
                <a:cs typeface="+mn-cs"/>
              </a:rPr>
              <a:t>用不同顏色辨別部的件和筆劃</a:t>
            </a:r>
            <a:endParaRPr lang="en-US" altLang="zh-TW" sz="2200" kern="1200" dirty="0">
              <a:solidFill>
                <a:srgbClr val="003399"/>
              </a:solidFill>
              <a:latin typeface="方正粗圓" panose="03000509000000000000" pitchFamily="65" charset="-120"/>
              <a:ea typeface="方正粗圓" panose="03000509000000000000" pitchFamily="65" charset="-120"/>
              <a:cs typeface="+mn-cs"/>
            </a:endParaRPr>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750" y="2034017"/>
            <a:ext cx="3663090" cy="240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7382"/>
          <a:stretch/>
        </p:blipFill>
        <p:spPr bwMode="auto">
          <a:xfrm>
            <a:off x="2320064" y="790651"/>
            <a:ext cx="2239236" cy="124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文字方塊 24"/>
          <p:cNvSpPr txBox="1"/>
          <p:nvPr/>
        </p:nvSpPr>
        <p:spPr>
          <a:xfrm>
            <a:off x="394916" y="4495826"/>
            <a:ext cx="6254173" cy="553998"/>
          </a:xfrm>
          <a:prstGeom prst="rect">
            <a:avLst/>
          </a:prstGeom>
          <a:solidFill>
            <a:srgbClr val="FFFF99"/>
          </a:solidFill>
          <a:ln w="19050">
            <a:solidFill>
              <a:srgbClr val="FFC000"/>
            </a:solidFill>
            <a:prstDash val="lgDash"/>
          </a:ln>
        </p:spPr>
        <p:txBody>
          <a:bodyPr wrap="square" rtlCol="0">
            <a:spAutoFit/>
          </a:bodyPr>
          <a:lstStyle/>
          <a:p>
            <a:r>
              <a:rPr lang="zh-TW" altLang="en-US" sz="3000" dirty="0">
                <a:solidFill>
                  <a:schemeClr val="bg1">
                    <a:lumMod val="25000"/>
                  </a:schemeClr>
                </a:solidFill>
                <a:latin typeface="方正粗圓" panose="03000509000000000000" pitchFamily="65" charset="-120"/>
                <a:ea typeface="方正粗圓" panose="03000509000000000000" pitchFamily="65" charset="-120"/>
              </a:rPr>
              <a:t>使用多感受元素學寫字 </a:t>
            </a:r>
            <a:r>
              <a:rPr lang="en-US" altLang="zh-TW" sz="3000" dirty="0">
                <a:solidFill>
                  <a:schemeClr val="bg1">
                    <a:lumMod val="25000"/>
                  </a:schemeClr>
                </a:solidFill>
                <a:latin typeface="方正粗圓" panose="03000509000000000000" pitchFamily="65" charset="-120"/>
                <a:ea typeface="方正粗圓" panose="03000509000000000000" pitchFamily="65" charset="-120"/>
              </a:rPr>
              <a:t>&gt; </a:t>
            </a:r>
            <a:r>
              <a:rPr lang="zh-TW" altLang="en-US" sz="3000" dirty="0">
                <a:solidFill>
                  <a:schemeClr val="bg1">
                    <a:lumMod val="25000"/>
                  </a:schemeClr>
                </a:solidFill>
                <a:latin typeface="方正粗圓" panose="03000509000000000000" pitchFamily="65" charset="-120"/>
                <a:ea typeface="方正粗圓" panose="03000509000000000000" pitchFamily="65" charset="-120"/>
              </a:rPr>
              <a:t>抄寫</a:t>
            </a:r>
            <a:r>
              <a:rPr lang="en-US" altLang="zh-TW" sz="3000" dirty="0">
                <a:solidFill>
                  <a:schemeClr val="bg1">
                    <a:lumMod val="25000"/>
                  </a:schemeClr>
                </a:solidFill>
                <a:latin typeface="方正粗圓" panose="03000509000000000000" pitchFamily="65" charset="-120"/>
                <a:ea typeface="方正粗圓" panose="03000509000000000000" pitchFamily="65" charset="-120"/>
              </a:rPr>
              <a:t>100</a:t>
            </a:r>
            <a:r>
              <a:rPr lang="zh-TW" altLang="en-US" sz="3000" dirty="0">
                <a:solidFill>
                  <a:schemeClr val="bg1">
                    <a:lumMod val="25000"/>
                  </a:schemeClr>
                </a:solidFill>
                <a:latin typeface="方正粗圓" panose="03000509000000000000" pitchFamily="65" charset="-120"/>
                <a:ea typeface="方正粗圓" panose="03000509000000000000" pitchFamily="65" charset="-120"/>
              </a:rPr>
              <a:t>次</a:t>
            </a:r>
          </a:p>
        </p:txBody>
      </p:sp>
      <p:sp>
        <p:nvSpPr>
          <p:cNvPr id="26" name="橢圓形圖說文字 25"/>
          <p:cNvSpPr/>
          <p:nvPr/>
        </p:nvSpPr>
        <p:spPr>
          <a:xfrm flipH="1">
            <a:off x="5562600" y="416501"/>
            <a:ext cx="2667000" cy="1112837"/>
          </a:xfrm>
          <a:prstGeom prst="wedgeEllipseCallout">
            <a:avLst>
              <a:gd name="adj1" fmla="val -39600"/>
              <a:gd name="adj2" fmla="val 82102"/>
            </a:avLst>
          </a:prstGeom>
          <a:solidFill>
            <a:srgbClr val="FFE5A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chemeClr val="bg1">
                    <a:lumMod val="25000"/>
                  </a:schemeClr>
                </a:solidFill>
                <a:latin typeface="方正細圓" pitchFamily="65" charset="-120"/>
                <a:ea typeface="方正細圓" pitchFamily="65" charset="-120"/>
              </a:rPr>
              <a:t>大聲讀，</a:t>
            </a:r>
            <a:endParaRPr lang="en-US" altLang="zh-TW" sz="2800" dirty="0">
              <a:solidFill>
                <a:schemeClr val="bg1">
                  <a:lumMod val="25000"/>
                </a:schemeClr>
              </a:solidFill>
              <a:latin typeface="方正細圓" pitchFamily="65" charset="-120"/>
              <a:ea typeface="方正細圓" pitchFamily="65" charset="-120"/>
            </a:endParaRPr>
          </a:p>
          <a:p>
            <a:pPr algn="ctr">
              <a:defRPr/>
            </a:pPr>
            <a:r>
              <a:rPr lang="zh-TW" altLang="en-US" sz="2800" dirty="0">
                <a:solidFill>
                  <a:schemeClr val="bg1">
                    <a:lumMod val="25000"/>
                  </a:schemeClr>
                </a:solidFill>
                <a:latin typeface="方正細圓" pitchFamily="65" charset="-120"/>
                <a:ea typeface="方正細圓" pitchFamily="65" charset="-120"/>
              </a:rPr>
              <a:t>邊打邊讀！</a:t>
            </a:r>
          </a:p>
        </p:txBody>
      </p:sp>
      <p:pic>
        <p:nvPicPr>
          <p:cNvPr id="27" name="Picture 2" descr="Free Talking Mouth Cliparts, Download Free Clip Art, Free Clip Art on  Clip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412334"/>
            <a:ext cx="5715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8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129155" y="296285"/>
            <a:ext cx="5713472" cy="764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5200"/>
              <a:buFont typeface="Hammersmith One"/>
              <a:buNone/>
              <a:defRPr sz="5500" b="1" i="0" u="none" strike="noStrike" cap="none">
                <a:solidFill>
                  <a:srgbClr val="806860"/>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accent2"/>
              </a:buClr>
              <a:buSzPts val="5200"/>
              <a:buFont typeface="Hammersmith One"/>
              <a:buNone/>
              <a:defRPr sz="5200" b="1" i="0" u="none" strike="noStrike" cap="none">
                <a:solidFill>
                  <a:schemeClr val="accent2"/>
                </a:solidFill>
                <a:latin typeface="Hammersmith One"/>
                <a:ea typeface="Hammersmith One"/>
                <a:cs typeface="Hammersmith One"/>
                <a:sym typeface="Hammersmith One"/>
              </a:defRPr>
            </a:lvl9pPr>
          </a:lstStyle>
          <a:p>
            <a:pPr>
              <a:defRPr/>
            </a:pPr>
            <a:r>
              <a:rPr lang="zh-MO" altLang="en-US" sz="3600" dirty="0" smtClean="0">
                <a:solidFill>
                  <a:schemeClr val="accent1">
                    <a:lumMod val="50000"/>
                  </a:schemeClr>
                </a:solidFill>
                <a:latin typeface="方正粗圓" panose="03000509000000000000" pitchFamily="65" charset="-120"/>
                <a:ea typeface="方正粗圓" panose="03000509000000000000" pitchFamily="65" charset="-120"/>
              </a:rPr>
              <a:t>貫通專業團隊協作：成效</a:t>
            </a:r>
            <a:endParaRPr lang="en-US" sz="3600" dirty="0">
              <a:solidFill>
                <a:schemeClr val="accent1">
                  <a:lumMod val="50000"/>
                </a:schemeClr>
              </a:solidFill>
              <a:latin typeface="方正粗圓" panose="03000509000000000000" pitchFamily="65" charset="-120"/>
              <a:ea typeface="方正粗圓" panose="03000509000000000000" pitchFamily="65" charset="-120"/>
            </a:endParaRPr>
          </a:p>
        </p:txBody>
      </p:sp>
      <p:sp>
        <p:nvSpPr>
          <p:cNvPr id="5" name="文字方塊 1"/>
          <p:cNvSpPr txBox="1">
            <a:spLocks noChangeArrowheads="1"/>
          </p:cNvSpPr>
          <p:nvPr/>
        </p:nvSpPr>
        <p:spPr bwMode="auto">
          <a:xfrm>
            <a:off x="541155" y="1344453"/>
            <a:ext cx="800569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zh-TW" altLang="en-US" sz="3000" dirty="0">
                <a:solidFill>
                  <a:srgbClr val="7030A0"/>
                </a:solidFill>
                <a:latin typeface="方正粗圓" panose="03000509000000000000" pitchFamily="65" charset="-120"/>
                <a:ea typeface="方正粗圓" panose="03000509000000000000" pitchFamily="65" charset="-120"/>
              </a:rPr>
              <a:t>視覺運用：專注、跳視、速度、觀察方法</a:t>
            </a:r>
            <a:endParaRPr lang="en-US" altLang="zh-TW" sz="3000" dirty="0">
              <a:solidFill>
                <a:srgbClr val="7030A0"/>
              </a:solidFill>
              <a:latin typeface="方正粗圓" panose="03000509000000000000" pitchFamily="65" charset="-120"/>
              <a:ea typeface="方正粗圓" panose="03000509000000000000" pitchFamily="65" charset="-120"/>
            </a:endParaRPr>
          </a:p>
          <a:p>
            <a:pPr eaLnBrk="1" hangingPunct="1">
              <a:lnSpc>
                <a:spcPct val="100000"/>
              </a:lnSpc>
              <a:spcBef>
                <a:spcPct val="0"/>
              </a:spcBef>
              <a:buClrTx/>
              <a:buFontTx/>
              <a:buNone/>
            </a:pPr>
            <a:r>
              <a:rPr lang="zh-TW" altLang="en-US" sz="3000" dirty="0">
                <a:solidFill>
                  <a:srgbClr val="FFC000"/>
                </a:solidFill>
                <a:latin typeface="方正粗圓" panose="03000509000000000000" pitchFamily="65" charset="-120"/>
                <a:ea typeface="方正粗圓" panose="03000509000000000000" pitchFamily="65" charset="-120"/>
              </a:rPr>
              <a:t>基礎視覺感知能力</a:t>
            </a:r>
            <a:r>
              <a:rPr lang="zh-TW" altLang="en-US" sz="3000" dirty="0" smtClean="0">
                <a:solidFill>
                  <a:srgbClr val="FFC000"/>
                </a:solidFill>
                <a:latin typeface="方正粗圓" panose="03000509000000000000" pitchFamily="65" charset="-120"/>
                <a:ea typeface="方正粗圓" panose="03000509000000000000" pitchFamily="65" charset="-120"/>
              </a:rPr>
              <a:t>：視覺辨別、視覺記憶、空間關係</a:t>
            </a:r>
            <a:endParaRPr lang="en-US" altLang="zh-TW" sz="3000" dirty="0" smtClean="0">
              <a:solidFill>
                <a:srgbClr val="FFC000"/>
              </a:solidFill>
              <a:latin typeface="方正粗圓" panose="03000509000000000000" pitchFamily="65" charset="-120"/>
              <a:ea typeface="方正粗圓" panose="03000509000000000000" pitchFamily="65" charset="-120"/>
            </a:endParaRPr>
          </a:p>
          <a:p>
            <a:pPr>
              <a:lnSpc>
                <a:spcPct val="100000"/>
              </a:lnSpc>
              <a:spcBef>
                <a:spcPct val="0"/>
              </a:spcBef>
              <a:buClrTx/>
              <a:buNone/>
            </a:pPr>
            <a:r>
              <a:rPr lang="zh-TW" altLang="en-US" sz="3000" dirty="0" smtClean="0">
                <a:solidFill>
                  <a:srgbClr val="7030A0"/>
                </a:solidFill>
                <a:latin typeface="方正粗圓" panose="03000509000000000000" pitchFamily="65" charset="-120"/>
                <a:ea typeface="方正粗圓" panose="03000509000000000000" pitchFamily="65" charset="-120"/>
              </a:rPr>
              <a:t>手眼</a:t>
            </a:r>
            <a:r>
              <a:rPr lang="zh-TW" altLang="en-US" sz="3000" dirty="0">
                <a:solidFill>
                  <a:srgbClr val="7030A0"/>
                </a:solidFill>
                <a:latin typeface="方正粗圓" panose="03000509000000000000" pitchFamily="65" charset="-120"/>
                <a:ea typeface="方正粗圓" panose="03000509000000000000" pitchFamily="65" charset="-120"/>
              </a:rPr>
              <a:t>協調</a:t>
            </a:r>
            <a:r>
              <a:rPr lang="zh-TW" altLang="en-US" sz="3000" dirty="0" smtClean="0">
                <a:solidFill>
                  <a:srgbClr val="7030A0"/>
                </a:solidFill>
                <a:latin typeface="方正粗圓" panose="03000509000000000000" pitchFamily="65" charset="-120"/>
                <a:ea typeface="方正粗圓" panose="03000509000000000000" pitchFamily="65" charset="-120"/>
              </a:rPr>
              <a:t>：字體可</a:t>
            </a:r>
            <a:r>
              <a:rPr lang="zh-TW" altLang="en-US" sz="3000" dirty="0">
                <a:solidFill>
                  <a:srgbClr val="7030A0"/>
                </a:solidFill>
                <a:latin typeface="方正粗圓" panose="03000509000000000000" pitchFamily="65" charset="-120"/>
                <a:ea typeface="方正粗圓" panose="03000509000000000000" pitchFamily="65" charset="-120"/>
              </a:rPr>
              <a:t>辨識</a:t>
            </a:r>
            <a:r>
              <a:rPr lang="zh-TW" altLang="en-US" sz="3000" dirty="0" smtClean="0">
                <a:solidFill>
                  <a:srgbClr val="7030A0"/>
                </a:solidFill>
                <a:latin typeface="方正粗圓" panose="03000509000000000000" pitchFamily="65" charset="-120"/>
                <a:ea typeface="方正粗圓" panose="03000509000000000000" pitchFamily="65" charset="-120"/>
              </a:rPr>
              <a:t>度、準確度、速度、抄寫策略、默寫</a:t>
            </a:r>
            <a:endParaRPr lang="en-US" altLang="zh-TW" sz="3000" dirty="0">
              <a:solidFill>
                <a:srgbClr val="7030A0"/>
              </a:solidFill>
              <a:latin typeface="方正粗圓" panose="03000509000000000000" pitchFamily="65" charset="-120"/>
              <a:ea typeface="方正粗圓" panose="03000509000000000000" pitchFamily="65" charset="-120"/>
            </a:endParaRPr>
          </a:p>
        </p:txBody>
      </p:sp>
      <p:grpSp>
        <p:nvGrpSpPr>
          <p:cNvPr id="6" name="群組 9"/>
          <p:cNvGrpSpPr>
            <a:grpSpLocks/>
          </p:cNvGrpSpPr>
          <p:nvPr/>
        </p:nvGrpSpPr>
        <p:grpSpPr bwMode="auto">
          <a:xfrm>
            <a:off x="4089401" y="3611254"/>
            <a:ext cx="3124199" cy="1015663"/>
            <a:chOff x="4857752" y="5500702"/>
            <a:chExt cx="4893141" cy="1783802"/>
          </a:xfrm>
        </p:grpSpPr>
        <p:pic>
          <p:nvPicPr>
            <p:cNvPr id="7" name="Picture 5" descr="arrow clipart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2" y="5670095"/>
              <a:ext cx="1858949" cy="142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8"/>
            <p:cNvSpPr>
              <a:spLocks noChangeArrowheads="1"/>
            </p:cNvSpPr>
            <p:nvPr/>
          </p:nvSpPr>
          <p:spPr bwMode="auto">
            <a:xfrm>
              <a:off x="6786576" y="5500702"/>
              <a:ext cx="2964317" cy="17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zh-TW" altLang="en-US" sz="6000" dirty="0">
                  <a:solidFill>
                    <a:srgbClr val="333399"/>
                  </a:solidFill>
                  <a:latin typeface="方正粗圓" panose="03000509000000000000" pitchFamily="65" charset="-120"/>
                  <a:ea typeface="方正粗圓" panose="03000509000000000000" pitchFamily="65" charset="-120"/>
                </a:rPr>
                <a:t>類化</a:t>
              </a:r>
              <a:endParaRPr lang="en-US" altLang="zh-TW" sz="6000" dirty="0">
                <a:solidFill>
                  <a:srgbClr val="333399"/>
                </a:solidFill>
                <a:latin typeface="方正粗圓" panose="03000509000000000000" pitchFamily="65" charset="-120"/>
                <a:ea typeface="方正粗圓" panose="03000509000000000000" pitchFamily="65" charset="-120"/>
              </a:endParaRPr>
            </a:p>
          </p:txBody>
        </p:sp>
      </p:grpSp>
    </p:spTree>
    <p:extLst>
      <p:ext uri="{BB962C8B-B14F-4D97-AF65-F5344CB8AC3E}">
        <p14:creationId xmlns:p14="http://schemas.microsoft.com/office/powerpoint/2010/main" val="417941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7" name="Google Shape;1327;p55"/>
          <p:cNvSpPr txBox="1">
            <a:spLocks noGrp="1"/>
          </p:cNvSpPr>
          <p:nvPr>
            <p:ph type="title"/>
          </p:nvPr>
        </p:nvSpPr>
        <p:spPr>
          <a:xfrm>
            <a:off x="713250" y="170812"/>
            <a:ext cx="7717500" cy="541500"/>
          </a:xfrm>
          <a:prstGeom prst="rect">
            <a:avLst/>
          </a:prstGeom>
        </p:spPr>
        <p:txBody>
          <a:bodyPr spcFirstLastPara="1" wrap="square" lIns="91425" tIns="91425" rIns="91425" bIns="91425" anchor="b" anchorCtr="0">
            <a:noAutofit/>
          </a:bodyPr>
          <a:lstStyle/>
          <a:p>
            <a:pPr lvl="0"/>
            <a:r>
              <a:rPr lang="zh-HK" altLang="en-US" dirty="0">
                <a:latin typeface="標楷體" panose="03000509000000000000" pitchFamily="65" charset="-120"/>
                <a:ea typeface="標楷體" panose="03000509000000000000" pitchFamily="65" charset="-120"/>
              </a:rPr>
              <a:t>學校簡介</a:t>
            </a:r>
            <a:endParaRPr dirty="0"/>
          </a:p>
        </p:txBody>
      </p:sp>
      <p:sp>
        <p:nvSpPr>
          <p:cNvPr id="2" name="文字版面配置區 1"/>
          <p:cNvSpPr>
            <a:spLocks noGrp="1"/>
          </p:cNvSpPr>
          <p:nvPr>
            <p:ph type="body" idx="1"/>
          </p:nvPr>
        </p:nvSpPr>
        <p:spPr>
          <a:xfrm>
            <a:off x="537143" y="712312"/>
            <a:ext cx="7717500" cy="3416400"/>
          </a:xfrm>
        </p:spPr>
        <p:txBody>
          <a:bodyPr/>
          <a:lstStyle/>
          <a:p>
            <a:r>
              <a:rPr lang="zh-TW" altLang="en-US" sz="2000" dirty="0">
                <a:latin typeface="標楷體" panose="03000509000000000000" pitchFamily="65" charset="-120"/>
                <a:ea typeface="標楷體" panose="03000509000000000000" pitchFamily="65" charset="-120"/>
              </a:rPr>
              <a:t>本著紅十字會人道精神，關懷身體弱能及傷病學童，提供全人教育，培養其尊重生命的價值，能克服困難，盡展潛能，建立尊嚴及自信心，融入社群，達致豐盛人生，對社會作出貢獻。</a:t>
            </a:r>
            <a:endParaRPr lang="en-US" altLang="zh-TW" sz="2000" dirty="0">
              <a:latin typeface="標楷體" panose="03000509000000000000" pitchFamily="65" charset="-120"/>
              <a:ea typeface="標楷體" panose="03000509000000000000" pitchFamily="65" charset="-120"/>
            </a:endParaRPr>
          </a:p>
          <a:p>
            <a:r>
              <a:rPr lang="zh-TW" altLang="zh-HK" sz="2000" dirty="0">
                <a:latin typeface="標楷體" panose="03000509000000000000" pitchFamily="65" charset="-120"/>
                <a:ea typeface="標楷體" panose="03000509000000000000" pitchFamily="65" charset="-120"/>
              </a:rPr>
              <a:t>香港紅十字會甘迺迪中心為身體弱能及多重障礙的學童提供全面的教育及復康服務，本校以「一條龍」方式提供全面及多元的課程，包括由小一至中六的主流課程及為有特殊學習困難的同學另設的調適課程。而新高中課程則設有不同的選修科目及多元化的其他學習經歷。在「同一課程架構」的原則下，因應學生的能力釐訂課程目標及編制合適的教材。</a:t>
            </a:r>
          </a:p>
          <a:p>
            <a:endParaRPr lang="zh-HK"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267" y="3373370"/>
            <a:ext cx="2192483" cy="16443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309204" y="2158663"/>
            <a:ext cx="4339650" cy="923330"/>
          </a:xfrm>
          <a:prstGeom prst="rect">
            <a:avLst/>
          </a:prstGeom>
          <a:noFill/>
        </p:spPr>
        <p:txBody>
          <a:bodyPr wrap="none" lIns="91440" tIns="45720" rIns="91440" bIns="45720">
            <a:spAutoFit/>
          </a:bodyPr>
          <a:lstStyle/>
          <a:p>
            <a:pPr algn="ctr"/>
            <a:r>
              <a:rPr lang="zh-TW" altLang="en-US" sz="5400" b="1" cap="none" spc="0" dirty="0" smtClean="0">
                <a:ln w="22225">
                  <a:noFill/>
                  <a:prstDash val="solid"/>
                </a:ln>
                <a:solidFill>
                  <a:srgbClr val="006666"/>
                </a:solidFill>
                <a:effectLst/>
              </a:rPr>
              <a:t>跨專業的協作</a:t>
            </a:r>
            <a:endParaRPr lang="zh-HK" altLang="en-US" sz="5400" b="1" cap="none" spc="0" dirty="0">
              <a:ln w="22225">
                <a:noFill/>
                <a:prstDash val="solid"/>
              </a:ln>
              <a:solidFill>
                <a:srgbClr val="006666"/>
              </a:solidFill>
              <a:effectLst/>
            </a:endParaRPr>
          </a:p>
        </p:txBody>
      </p:sp>
      <p:sp>
        <p:nvSpPr>
          <p:cNvPr id="13" name="矩形 12"/>
          <p:cNvSpPr/>
          <p:nvPr/>
        </p:nvSpPr>
        <p:spPr>
          <a:xfrm>
            <a:off x="4704917" y="147935"/>
            <a:ext cx="877163" cy="923330"/>
          </a:xfrm>
          <a:prstGeom prst="rect">
            <a:avLst/>
          </a:prstGeom>
          <a:noFill/>
        </p:spPr>
        <p:txBody>
          <a:bodyPr wrap="none" lIns="91440" tIns="45720" rIns="91440" bIns="45720">
            <a:spAutoFit/>
          </a:bodyPr>
          <a:lstStyle/>
          <a:p>
            <a:pPr algn="ctr"/>
            <a:r>
              <a:rPr lang="zh-TW" altLang="en-US" sz="5400" b="1" cap="none" spc="0" dirty="0" smtClean="0">
                <a:ln w="22225">
                  <a:solidFill>
                    <a:schemeClr val="accent2"/>
                  </a:solidFill>
                  <a:prstDash val="solid"/>
                </a:ln>
                <a:solidFill>
                  <a:schemeClr val="accent2">
                    <a:lumMod val="40000"/>
                    <a:lumOff val="60000"/>
                  </a:schemeClr>
                </a:solidFill>
                <a:effectLst/>
              </a:rPr>
              <a:t>字</a:t>
            </a:r>
            <a:endParaRPr lang="zh-HK" altLang="en-US" sz="5400" b="1" cap="none" spc="0" dirty="0">
              <a:ln w="22225">
                <a:solidFill>
                  <a:schemeClr val="accent2"/>
                </a:solidFill>
                <a:prstDash val="solid"/>
              </a:ln>
              <a:solidFill>
                <a:schemeClr val="accent2">
                  <a:lumMod val="40000"/>
                  <a:lumOff val="60000"/>
                </a:schemeClr>
              </a:solidFill>
              <a:effectLst/>
            </a:endParaRPr>
          </a:p>
        </p:txBody>
      </p:sp>
      <p:sp>
        <p:nvSpPr>
          <p:cNvPr id="14" name="矩形 13"/>
          <p:cNvSpPr/>
          <p:nvPr/>
        </p:nvSpPr>
        <p:spPr>
          <a:xfrm>
            <a:off x="5320173" y="147935"/>
            <a:ext cx="3647152" cy="923330"/>
          </a:xfrm>
          <a:prstGeom prst="rect">
            <a:avLst/>
          </a:prstGeom>
          <a:noFill/>
        </p:spPr>
        <p:txBody>
          <a:bodyPr wrap="none" lIns="91440" tIns="45720" rIns="91440" bIns="45720">
            <a:spAutoFit/>
          </a:bodyPr>
          <a:lstStyle/>
          <a:p>
            <a:pPr algn="ctr"/>
            <a:r>
              <a:rPr lang="zh-TW" altLang="en-US" sz="5400" b="1" cap="none" spc="0" dirty="0" smtClean="0">
                <a:ln w="22225">
                  <a:solidFill>
                    <a:schemeClr val="accent2"/>
                  </a:solidFill>
                  <a:prstDash val="solid"/>
                </a:ln>
                <a:solidFill>
                  <a:schemeClr val="accent2">
                    <a:lumMod val="40000"/>
                    <a:lumOff val="60000"/>
                  </a:schemeClr>
                </a:solidFill>
                <a:effectLst/>
              </a:rPr>
              <a:t>「</a:t>
            </a:r>
            <a:r>
              <a:rPr lang="zh-TW" altLang="en-US" sz="5400" b="1" cap="none" spc="0" dirty="0" smtClean="0">
                <a:ln w="22225">
                  <a:solidFill>
                    <a:schemeClr val="accent2"/>
                  </a:solidFill>
                  <a:prstDash val="solid"/>
                </a:ln>
                <a:solidFill>
                  <a:schemeClr val="bg1">
                    <a:lumMod val="50000"/>
                  </a:schemeClr>
                </a:solidFill>
                <a:effectLst/>
              </a:rPr>
              <a:t>形音義</a:t>
            </a:r>
            <a:r>
              <a:rPr lang="zh-TW" altLang="en-US" sz="5400" b="1" cap="none" spc="0" dirty="0" smtClean="0">
                <a:ln w="22225">
                  <a:solidFill>
                    <a:schemeClr val="accent2"/>
                  </a:solidFill>
                  <a:prstDash val="solid"/>
                </a:ln>
                <a:solidFill>
                  <a:schemeClr val="accent2">
                    <a:lumMod val="40000"/>
                    <a:lumOff val="60000"/>
                  </a:schemeClr>
                </a:solidFill>
                <a:effectLst/>
              </a:rPr>
              <a:t>」</a:t>
            </a:r>
            <a:endParaRPr lang="zh-HK" altLang="en-US" sz="5400" b="1" cap="none" spc="0" dirty="0">
              <a:ln w="22225">
                <a:solidFill>
                  <a:schemeClr val="accent2"/>
                </a:solidFill>
                <a:prstDash val="solid"/>
              </a:ln>
              <a:solidFill>
                <a:schemeClr val="accent2">
                  <a:lumMod val="40000"/>
                  <a:lumOff val="60000"/>
                </a:schemeClr>
              </a:solidFill>
              <a:effectLst/>
            </a:endParaRPr>
          </a:p>
        </p:txBody>
      </p:sp>
      <p:sp>
        <p:nvSpPr>
          <p:cNvPr id="15" name="矩形 14"/>
          <p:cNvSpPr/>
          <p:nvPr/>
        </p:nvSpPr>
        <p:spPr>
          <a:xfrm>
            <a:off x="4704917" y="1071265"/>
            <a:ext cx="877163" cy="923330"/>
          </a:xfrm>
          <a:prstGeom prst="rect">
            <a:avLst/>
          </a:prstGeom>
          <a:noFill/>
        </p:spPr>
        <p:txBody>
          <a:bodyPr wrap="none" lIns="91440" tIns="45720" rIns="91440" bIns="45720">
            <a:spAutoFit/>
          </a:bodyPr>
          <a:lstStyle/>
          <a:p>
            <a:pPr algn="ctr"/>
            <a:r>
              <a:rPr lang="zh-TW" altLang="en-US" sz="5400" b="1" dirty="0" smtClean="0">
                <a:ln w="22225">
                  <a:solidFill>
                    <a:schemeClr val="accent2"/>
                  </a:solidFill>
                  <a:prstDash val="solid"/>
                </a:ln>
                <a:solidFill>
                  <a:schemeClr val="accent2">
                    <a:lumMod val="40000"/>
                    <a:lumOff val="60000"/>
                  </a:schemeClr>
                </a:solidFill>
              </a:rPr>
              <a:t>詞</a:t>
            </a:r>
            <a:endParaRPr lang="zh-TW" altLang="en-US" sz="5400" b="1" dirty="0">
              <a:ln w="22225">
                <a:solidFill>
                  <a:schemeClr val="accent2"/>
                </a:solidFill>
                <a:prstDash val="solid"/>
              </a:ln>
              <a:solidFill>
                <a:schemeClr val="accent2">
                  <a:lumMod val="40000"/>
                  <a:lumOff val="60000"/>
                </a:schemeClr>
              </a:solidFill>
            </a:endParaRPr>
          </a:p>
        </p:txBody>
      </p:sp>
      <p:sp>
        <p:nvSpPr>
          <p:cNvPr id="16" name="矩形 15"/>
          <p:cNvSpPr/>
          <p:nvPr/>
        </p:nvSpPr>
        <p:spPr>
          <a:xfrm>
            <a:off x="5320173" y="1071265"/>
            <a:ext cx="3647152" cy="923330"/>
          </a:xfrm>
          <a:prstGeom prst="rect">
            <a:avLst/>
          </a:prstGeom>
          <a:noFill/>
        </p:spPr>
        <p:txBody>
          <a:bodyPr wrap="none" lIns="91440" tIns="45720" rIns="91440" bIns="45720">
            <a:spAutoFit/>
          </a:bodyPr>
          <a:lstStyle/>
          <a:p>
            <a:pPr algn="ctr"/>
            <a:r>
              <a:rPr lang="zh-TW" altLang="en-US" sz="5400" b="1" cap="none" spc="0" dirty="0" smtClean="0">
                <a:ln w="22225">
                  <a:solidFill>
                    <a:schemeClr val="accent2"/>
                  </a:solidFill>
                  <a:prstDash val="solid"/>
                </a:ln>
                <a:solidFill>
                  <a:schemeClr val="accent2">
                    <a:lumMod val="40000"/>
                    <a:lumOff val="60000"/>
                  </a:schemeClr>
                </a:solidFill>
                <a:effectLst/>
              </a:rPr>
              <a:t>「</a:t>
            </a:r>
            <a:r>
              <a:rPr lang="zh-TW" altLang="en-US" sz="5400" b="1" cap="none" spc="0" dirty="0" smtClean="0">
                <a:ln w="22225">
                  <a:solidFill>
                    <a:schemeClr val="accent2"/>
                  </a:solidFill>
                  <a:prstDash val="solid"/>
                </a:ln>
                <a:solidFill>
                  <a:schemeClr val="tx1"/>
                </a:solidFill>
                <a:effectLst/>
              </a:rPr>
              <a:t>形</a:t>
            </a:r>
            <a:r>
              <a:rPr lang="zh-TW" altLang="en-US" sz="5400" b="1" cap="none" spc="0" dirty="0" smtClean="0">
                <a:ln w="22225">
                  <a:solidFill>
                    <a:schemeClr val="accent2"/>
                  </a:solidFill>
                  <a:prstDash val="solid"/>
                </a:ln>
                <a:solidFill>
                  <a:schemeClr val="bg1">
                    <a:lumMod val="50000"/>
                  </a:schemeClr>
                </a:solidFill>
                <a:effectLst/>
              </a:rPr>
              <a:t>音義</a:t>
            </a:r>
            <a:r>
              <a:rPr lang="zh-TW" altLang="en-US" sz="5400" b="1" cap="none" spc="0" dirty="0" smtClean="0">
                <a:ln w="22225">
                  <a:solidFill>
                    <a:schemeClr val="accent2"/>
                  </a:solidFill>
                  <a:prstDash val="solid"/>
                </a:ln>
                <a:solidFill>
                  <a:schemeClr val="accent2">
                    <a:lumMod val="40000"/>
                    <a:lumOff val="60000"/>
                  </a:schemeClr>
                </a:solidFill>
                <a:effectLst/>
              </a:rPr>
              <a:t>」</a:t>
            </a:r>
            <a:endParaRPr lang="zh-HK" altLang="en-US" sz="5400" b="1" cap="none" spc="0" dirty="0">
              <a:ln w="22225">
                <a:solidFill>
                  <a:schemeClr val="accent2"/>
                </a:solidFill>
                <a:prstDash val="solid"/>
              </a:ln>
              <a:solidFill>
                <a:schemeClr val="accent2">
                  <a:lumMod val="40000"/>
                  <a:lumOff val="60000"/>
                </a:schemeClr>
              </a:solidFill>
              <a:effectLst/>
            </a:endParaRPr>
          </a:p>
        </p:txBody>
      </p:sp>
      <p:sp>
        <p:nvSpPr>
          <p:cNvPr id="17" name="矩形 16"/>
          <p:cNvSpPr/>
          <p:nvPr/>
        </p:nvSpPr>
        <p:spPr>
          <a:xfrm>
            <a:off x="218495" y="2376845"/>
            <a:ext cx="5570756" cy="138499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just"/>
            <a:r>
              <a:rPr lang="zh-TW" altLang="en-US" sz="2800" b="1" dirty="0">
                <a:solidFill>
                  <a:srgbClr val="FF5050"/>
                </a:solidFill>
                <a:effectLst>
                  <a:outerShdw blurRad="50800" dist="38100" dir="5400000" algn="t" rotWithShape="0">
                    <a:prstClr val="black">
                      <a:alpha val="40000"/>
                    </a:prstClr>
                  </a:outerShdw>
                </a:effectLst>
              </a:rPr>
              <a:t>傳統學習中</a:t>
            </a:r>
            <a:r>
              <a:rPr lang="zh-TW" altLang="en-US" sz="2800" b="1" dirty="0" smtClean="0">
                <a:solidFill>
                  <a:srgbClr val="FF5050"/>
                </a:solidFill>
                <a:effectLst>
                  <a:outerShdw blurRad="50800" dist="38100" dir="5400000" algn="t" rotWithShape="0">
                    <a:prstClr val="black">
                      <a:alpha val="40000"/>
                    </a:prstClr>
                  </a:outerShdw>
                </a:effectLst>
              </a:rPr>
              <a:t>文字</a:t>
            </a:r>
            <a:endParaRPr lang="en-US" altLang="zh-TW" sz="2800" b="1" dirty="0" smtClean="0">
              <a:solidFill>
                <a:srgbClr val="FF5050"/>
              </a:solidFill>
              <a:effectLst>
                <a:outerShdw blurRad="50800" dist="38100" dir="5400000" algn="t" rotWithShape="0">
                  <a:prstClr val="black">
                    <a:alpha val="40000"/>
                  </a:prstClr>
                </a:outerShdw>
              </a:effectLst>
            </a:endParaRPr>
          </a:p>
          <a:p>
            <a:pPr algn="just"/>
            <a:r>
              <a:rPr lang="zh-TW" altLang="en-US" sz="2800" b="1" dirty="0" smtClean="0">
                <a:solidFill>
                  <a:srgbClr val="FF5050"/>
                </a:solidFill>
                <a:effectLst>
                  <a:outerShdw blurRad="50800" dist="38100" dir="5400000" algn="t" rotWithShape="0">
                    <a:prstClr val="black">
                      <a:alpha val="40000"/>
                    </a:prstClr>
                  </a:outerShdw>
                </a:effectLst>
              </a:rPr>
              <a:t>一</a:t>
            </a:r>
            <a:r>
              <a:rPr lang="zh-TW" altLang="en-US" sz="2800" b="1" dirty="0">
                <a:solidFill>
                  <a:srgbClr val="FF5050"/>
                </a:solidFill>
                <a:effectLst>
                  <a:outerShdw blurRad="50800" dist="38100" dir="5400000" algn="t" rotWithShape="0">
                    <a:prstClr val="black">
                      <a:alpha val="40000"/>
                    </a:prstClr>
                  </a:outerShdw>
                </a:effectLst>
              </a:rPr>
              <a:t>筆一筆將字</a:t>
            </a:r>
            <a:r>
              <a:rPr lang="zh-TW" altLang="en-US" sz="2800" b="1" dirty="0" smtClean="0">
                <a:solidFill>
                  <a:srgbClr val="FF5050"/>
                </a:solidFill>
                <a:effectLst>
                  <a:outerShdw blurRad="50800" dist="38100" dir="5400000" algn="t" rotWithShape="0">
                    <a:prstClr val="black">
                      <a:alpha val="40000"/>
                    </a:prstClr>
                  </a:outerShdw>
                </a:effectLst>
              </a:rPr>
              <a:t>抄寫</a:t>
            </a:r>
            <a:endParaRPr lang="en-US" altLang="zh-TW" sz="2800" b="1" dirty="0" smtClean="0">
              <a:solidFill>
                <a:srgbClr val="FF5050"/>
              </a:solidFill>
              <a:effectLst>
                <a:outerShdw blurRad="50800" dist="38100" dir="5400000" algn="t" rotWithShape="0">
                  <a:prstClr val="black">
                    <a:alpha val="40000"/>
                  </a:prstClr>
                </a:outerShdw>
              </a:effectLst>
            </a:endParaRPr>
          </a:p>
          <a:p>
            <a:pPr algn="just"/>
            <a:r>
              <a:rPr lang="zh-TW" altLang="en-US" sz="2800" b="1" dirty="0" smtClean="0">
                <a:solidFill>
                  <a:srgbClr val="FF5050"/>
                </a:solidFill>
                <a:effectLst>
                  <a:outerShdw blurRad="50800" dist="38100" dir="5400000" algn="t" rotWithShape="0">
                    <a:prstClr val="black">
                      <a:alpha val="40000"/>
                    </a:prstClr>
                  </a:outerShdw>
                </a:effectLst>
              </a:rPr>
              <a:t>透過反覆抄寫將</a:t>
            </a:r>
            <a:r>
              <a:rPr lang="zh-TW" altLang="en-US" sz="2800" b="1" dirty="0">
                <a:solidFill>
                  <a:srgbClr val="FF5050"/>
                </a:solidFill>
                <a:effectLst>
                  <a:outerShdw blurRad="50800" dist="38100" dir="5400000" algn="t" rotWithShape="0">
                    <a:prstClr val="black">
                      <a:alpha val="40000"/>
                    </a:prstClr>
                  </a:outerShdw>
                </a:effectLst>
              </a:rPr>
              <a:t>字形結構記在腦中</a:t>
            </a:r>
            <a:endParaRPr lang="zh-TW" altLang="en-US" sz="2800" b="1" cap="none" spc="0" dirty="0">
              <a:solidFill>
                <a:srgbClr val="FF5050"/>
              </a:solidFill>
              <a:effectLst>
                <a:outerShdw blurRad="50800" dist="38100" dir="5400000" algn="t" rotWithShape="0">
                  <a:prstClr val="black">
                    <a:alpha val="40000"/>
                  </a:prstClr>
                </a:outerShdw>
              </a:effectLst>
            </a:endParaRPr>
          </a:p>
        </p:txBody>
      </p:sp>
      <p:sp>
        <p:nvSpPr>
          <p:cNvPr id="20" name="矩形 19"/>
          <p:cNvSpPr/>
          <p:nvPr/>
        </p:nvSpPr>
        <p:spPr>
          <a:xfrm>
            <a:off x="218495" y="609600"/>
            <a:ext cx="4560864"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zh-TW" altLang="en-US" sz="3200" b="1" cap="none" spc="0" dirty="0" smtClean="0">
                <a:solidFill>
                  <a:schemeClr val="bg2">
                    <a:lumMod val="50000"/>
                  </a:schemeClr>
                </a:solidFill>
                <a:effectLst/>
              </a:rPr>
              <a:t>字形一旦熟記</a:t>
            </a:r>
            <a:endParaRPr lang="en-US" altLang="zh-TW" sz="3200" b="1" cap="none" spc="0" dirty="0" smtClean="0">
              <a:solidFill>
                <a:schemeClr val="bg2">
                  <a:lumMod val="50000"/>
                </a:schemeClr>
              </a:solidFill>
              <a:effectLst/>
            </a:endParaRPr>
          </a:p>
          <a:p>
            <a:pPr algn="just"/>
            <a:r>
              <a:rPr lang="zh-TW" altLang="en-US" sz="3200" b="1" cap="none" spc="0" dirty="0" smtClean="0">
                <a:solidFill>
                  <a:schemeClr val="bg2">
                    <a:lumMod val="50000"/>
                  </a:schemeClr>
                </a:solidFill>
                <a:effectLst/>
              </a:rPr>
              <a:t>結合語言上「音義」</a:t>
            </a:r>
            <a:r>
              <a:rPr lang="en-US" altLang="zh-TW" sz="3200" b="1" cap="none" spc="0" dirty="0" smtClean="0">
                <a:solidFill>
                  <a:schemeClr val="bg2">
                    <a:lumMod val="50000"/>
                  </a:schemeClr>
                </a:solidFill>
                <a:effectLst/>
              </a:rPr>
              <a:t>(</a:t>
            </a:r>
            <a:r>
              <a:rPr lang="zh-TW" altLang="en-US" sz="3200" b="1" cap="none" spc="0" dirty="0" smtClean="0">
                <a:solidFill>
                  <a:schemeClr val="bg2">
                    <a:lumMod val="50000"/>
                  </a:schemeClr>
                </a:solidFill>
                <a:effectLst/>
              </a:rPr>
              <a:t>詞</a:t>
            </a:r>
            <a:r>
              <a:rPr lang="en-US" altLang="zh-TW" sz="3200" b="1" cap="none" spc="0" dirty="0" smtClean="0">
                <a:solidFill>
                  <a:schemeClr val="bg2">
                    <a:lumMod val="50000"/>
                  </a:schemeClr>
                </a:solidFill>
                <a:effectLst/>
              </a:rPr>
              <a:t>)</a:t>
            </a:r>
          </a:p>
          <a:p>
            <a:pPr algn="just"/>
            <a:r>
              <a:rPr lang="zh-TW" altLang="en-US" sz="3200" b="1" cap="none" spc="0" dirty="0" smtClean="0">
                <a:solidFill>
                  <a:schemeClr val="bg2">
                    <a:lumMod val="50000"/>
                  </a:schemeClr>
                </a:solidFill>
                <a:effectLst/>
              </a:rPr>
              <a:t>字就容易被提取出來</a:t>
            </a:r>
            <a:endParaRPr lang="zh-HK" altLang="en-US" sz="3200" b="1" cap="none" spc="0" dirty="0">
              <a:solidFill>
                <a:schemeClr val="bg2">
                  <a:lumMod val="50000"/>
                </a:schemeClr>
              </a:solidFill>
              <a:effectLst/>
            </a:endParaRPr>
          </a:p>
        </p:txBody>
      </p:sp>
      <p:sp>
        <p:nvSpPr>
          <p:cNvPr id="21" name="矩形 20"/>
          <p:cNvSpPr/>
          <p:nvPr/>
        </p:nvSpPr>
        <p:spPr>
          <a:xfrm>
            <a:off x="1814445" y="3980022"/>
            <a:ext cx="5929828" cy="1077218"/>
          </a:xfrm>
          <a:prstGeom prst="rect">
            <a:avLst/>
          </a:prstGeom>
          <a:noFill/>
        </p:spPr>
        <p:txBody>
          <a:bodyPr wrap="none" lIns="91440" tIns="45720" rIns="91440" bIns="45720">
            <a:spAutoFit/>
          </a:bodyPr>
          <a:lstStyle/>
          <a:p>
            <a:pPr algn="just"/>
            <a:r>
              <a:rPr lang="zh-TW" altLang="en-US" sz="3200" b="1" cap="none" spc="0" dirty="0" smtClean="0">
                <a:ln w="9525">
                  <a:noFill/>
                  <a:prstDash val="solid"/>
                </a:ln>
                <a:solidFill>
                  <a:srgbClr val="736F41"/>
                </a:solidFill>
              </a:rPr>
              <a:t>記錄個人思想感情</a:t>
            </a:r>
            <a:endParaRPr lang="en-US" altLang="zh-TW" sz="3200" b="1" cap="none" spc="0" dirty="0" smtClean="0">
              <a:ln w="9525">
                <a:noFill/>
                <a:prstDash val="solid"/>
              </a:ln>
              <a:solidFill>
                <a:srgbClr val="736F41"/>
              </a:solidFill>
            </a:endParaRPr>
          </a:p>
          <a:p>
            <a:pPr algn="just"/>
            <a:r>
              <a:rPr lang="zh-TW" altLang="en-US" sz="3200" b="1" cap="none" spc="0" dirty="0" smtClean="0">
                <a:ln w="9525">
                  <a:noFill/>
                  <a:prstDash val="solid"/>
                </a:ln>
                <a:solidFill>
                  <a:srgbClr val="736F41"/>
                </a:solidFill>
              </a:rPr>
              <a:t>學習及表達個人思想有很大幫助</a:t>
            </a:r>
            <a:endParaRPr lang="zh-HK" altLang="en-US" sz="3200" b="1" cap="none" spc="0" dirty="0">
              <a:ln w="9525">
                <a:noFill/>
                <a:prstDash val="solid"/>
              </a:ln>
              <a:solidFill>
                <a:srgbClr val="736F41"/>
              </a:solidFill>
            </a:endParaRPr>
          </a:p>
        </p:txBody>
      </p:sp>
    </p:spTree>
    <p:extLst>
      <p:ext uri="{BB962C8B-B14F-4D97-AF65-F5344CB8AC3E}">
        <p14:creationId xmlns:p14="http://schemas.microsoft.com/office/powerpoint/2010/main" val="39506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6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lvl="0"/>
            <a:r>
              <a:rPr lang="zh-HK" altLang="en-US" dirty="0" smtClean="0">
                <a:latin typeface="標楷體" panose="03000509000000000000" pitchFamily="65" charset="-120"/>
                <a:ea typeface="標楷體" panose="03000509000000000000" pitchFamily="65" charset="-120"/>
              </a:rPr>
              <a:t>反</a:t>
            </a:r>
            <a:r>
              <a:rPr lang="zh-HK" altLang="en-US" dirty="0">
                <a:latin typeface="標楷體" panose="03000509000000000000" pitchFamily="65" charset="-120"/>
                <a:ea typeface="標楷體" panose="03000509000000000000" pitchFamily="65" charset="-120"/>
              </a:rPr>
              <a:t>思及推展</a:t>
            </a:r>
            <a:endParaRPr dirty="0"/>
          </a:p>
        </p:txBody>
      </p:sp>
      <p:sp>
        <p:nvSpPr>
          <p:cNvPr id="1383" name="Google Shape;1383;p61"/>
          <p:cNvSpPr txBox="1">
            <a:spLocks noGrp="1"/>
          </p:cNvSpPr>
          <p:nvPr>
            <p:ph type="subTitle" idx="1"/>
          </p:nvPr>
        </p:nvSpPr>
        <p:spPr>
          <a:xfrm>
            <a:off x="713250" y="1126100"/>
            <a:ext cx="7717500" cy="3442800"/>
          </a:xfrm>
          <a:prstGeom prst="rect">
            <a:avLst/>
          </a:prstGeom>
        </p:spPr>
        <p:txBody>
          <a:bodyPr spcFirstLastPara="1" wrap="square" lIns="91425" tIns="91425" rIns="91425" bIns="91425" anchor="t" anchorCtr="0">
            <a:noAutofit/>
          </a:bodyPr>
          <a:lstStyle/>
          <a:p>
            <a:pPr indent="-457200"/>
            <a:endParaRPr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0599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96347" y="841772"/>
            <a:ext cx="7891670" cy="1790700"/>
          </a:xfrm>
          <a:solidFill>
            <a:srgbClr val="FFFF99"/>
          </a:solidFill>
        </p:spPr>
        <p:txBody>
          <a:bodyPr/>
          <a:lstStyle/>
          <a:p>
            <a:r>
              <a:rPr lang="zh-TW" altLang="en-US" b="0" dirty="0" smtClean="0">
                <a:latin typeface="方正粗圓" panose="03000509000000000000" pitchFamily="65" charset="-120"/>
                <a:ea typeface="方正粗圓" panose="03000509000000000000" pitchFamily="65" charset="-120"/>
              </a:rPr>
              <a:t>學生</a:t>
            </a:r>
            <a:r>
              <a:rPr lang="zh-TW" altLang="en-US" b="0" dirty="0">
                <a:latin typeface="方正粗圓" panose="03000509000000000000" pitchFamily="65" charset="-120"/>
                <a:ea typeface="方正粗圓" panose="03000509000000000000" pitchFamily="65" charset="-120"/>
              </a:rPr>
              <a:t>在語言表達</a:t>
            </a:r>
            <a:r>
              <a:rPr lang="zh-TW" altLang="en-US" b="0" dirty="0" smtClean="0">
                <a:latin typeface="方正粗圓" panose="03000509000000000000" pitchFamily="65" charset="-120"/>
                <a:ea typeface="方正粗圓" panose="03000509000000000000" pitchFamily="65" charset="-120"/>
              </a:rPr>
              <a:t>上的</a:t>
            </a:r>
            <a:r>
              <a:rPr lang="zh-TW" altLang="en-US" b="0" dirty="0">
                <a:latin typeface="方正粗圓" panose="03000509000000000000" pitchFamily="65" charset="-120"/>
                <a:ea typeface="方正粗圓" panose="03000509000000000000" pitchFamily="65" charset="-120"/>
              </a:rPr>
              <a:t>困難</a:t>
            </a:r>
            <a:endParaRPr lang="zh-HK" altLang="en-US" b="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3834902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smtClean="0">
                <a:latin typeface="方正粗圓" panose="03000509000000000000" pitchFamily="65" charset="-120"/>
                <a:ea typeface="方正粗圓" panose="03000509000000000000" pitchFamily="65" charset="-120"/>
              </a:rPr>
              <a:t>學生</a:t>
            </a:r>
            <a:r>
              <a:rPr lang="zh-TW" altLang="en-US" b="0" dirty="0">
                <a:latin typeface="方正粗圓" panose="03000509000000000000" pitchFamily="65" charset="-120"/>
                <a:ea typeface="方正粗圓" panose="03000509000000000000" pitchFamily="65" charset="-120"/>
              </a:rPr>
              <a:t>在語言表達上的困難</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p:txBody>
          <a:bodyPr/>
          <a:lstStyle/>
          <a:p>
            <a:r>
              <a:rPr lang="zh-TW" altLang="en-US" sz="2700" dirty="0">
                <a:latin typeface="方正粗圓" panose="03000509000000000000" pitchFamily="65" charset="-120"/>
                <a:ea typeface="方正粗圓" panose="03000509000000000000" pitchFamily="65" charset="-120"/>
              </a:rPr>
              <a:t>主要說短句或重點詞彙</a:t>
            </a:r>
            <a:endParaRPr lang="en-US" altLang="zh-TW" sz="2700" dirty="0">
              <a:latin typeface="方正粗圓" panose="03000509000000000000" pitchFamily="65" charset="-120"/>
              <a:ea typeface="方正粗圓" panose="03000509000000000000" pitchFamily="65" charset="-120"/>
            </a:endParaRPr>
          </a:p>
          <a:p>
            <a:endParaRPr lang="en-US" altLang="zh-TW" sz="2700" dirty="0">
              <a:latin typeface="方正粗圓" panose="03000509000000000000" pitchFamily="65" charset="-120"/>
              <a:ea typeface="方正粗圓" panose="03000509000000000000" pitchFamily="65" charset="-120"/>
            </a:endParaRPr>
          </a:p>
          <a:p>
            <a:endParaRPr lang="en-US" altLang="zh-TW" sz="2700" dirty="0">
              <a:latin typeface="方正粗圓" panose="03000509000000000000" pitchFamily="65" charset="-120"/>
              <a:ea typeface="方正粗圓" panose="03000509000000000000" pitchFamily="65" charset="-120"/>
            </a:endParaRPr>
          </a:p>
          <a:p>
            <a:endParaRPr lang="en-US" altLang="zh-TW" sz="2700" dirty="0">
              <a:latin typeface="方正粗圓" panose="03000509000000000000" pitchFamily="65" charset="-120"/>
              <a:ea typeface="方正粗圓" panose="03000509000000000000" pitchFamily="65" charset="-120"/>
            </a:endParaRPr>
          </a:p>
          <a:p>
            <a:endParaRPr lang="en-US" altLang="zh-TW" sz="2700" dirty="0" smtClean="0">
              <a:latin typeface="方正粗圓" panose="03000509000000000000" pitchFamily="65" charset="-120"/>
              <a:ea typeface="方正粗圓" panose="03000509000000000000" pitchFamily="65" charset="-120"/>
            </a:endParaRPr>
          </a:p>
          <a:p>
            <a:r>
              <a:rPr lang="zh-TW" altLang="en-US" sz="2700" dirty="0" smtClean="0">
                <a:latin typeface="方正粗圓" panose="03000509000000000000" pitchFamily="65" charset="-120"/>
                <a:ea typeface="方正粗圓" panose="03000509000000000000" pitchFamily="65" charset="-120"/>
              </a:rPr>
              <a:t>詞彙</a:t>
            </a:r>
            <a:r>
              <a:rPr lang="zh-TW" altLang="en-US" sz="2700" dirty="0">
                <a:latin typeface="方正粗圓" panose="03000509000000000000" pitchFamily="65" charset="-120"/>
                <a:ea typeface="方正粗圓" panose="03000509000000000000" pitchFamily="65" charset="-120"/>
              </a:rPr>
              <a:t>貧乏</a:t>
            </a:r>
            <a:endParaRPr lang="en-US" altLang="zh-TW" sz="2700" dirty="0">
              <a:latin typeface="方正粗圓" panose="03000509000000000000" pitchFamily="65" charset="-120"/>
              <a:ea typeface="方正粗圓" panose="03000509000000000000" pitchFamily="65" charset="-120"/>
            </a:endParaRPr>
          </a:p>
          <a:p>
            <a:endParaRPr lang="zh-HK" altLang="en-US" dirty="0"/>
          </a:p>
        </p:txBody>
      </p:sp>
      <p:sp>
        <p:nvSpPr>
          <p:cNvPr id="5" name="圓角矩形圖說文字 4"/>
          <p:cNvSpPr/>
          <p:nvPr/>
        </p:nvSpPr>
        <p:spPr>
          <a:xfrm>
            <a:off x="1028699" y="1973766"/>
            <a:ext cx="4803531" cy="802888"/>
          </a:xfrm>
          <a:prstGeom prst="wedgeRoundRectCallout">
            <a:avLst>
              <a:gd name="adj1" fmla="val -59727"/>
              <a:gd name="adj2" fmla="val 469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媽媽    我     買嘢     超級市場</a:t>
            </a:r>
            <a:endParaRPr lang="zh-MO" altLang="en-US" sz="2700" dirty="0">
              <a:solidFill>
                <a:schemeClr val="bg1">
                  <a:lumMod val="10000"/>
                </a:schemeClr>
              </a:solidFill>
            </a:endParaRPr>
          </a:p>
        </p:txBody>
      </p:sp>
      <p:sp>
        <p:nvSpPr>
          <p:cNvPr id="6" name="圓角矩形圖說文字 5"/>
          <p:cNvSpPr/>
          <p:nvPr/>
        </p:nvSpPr>
        <p:spPr>
          <a:xfrm>
            <a:off x="1028700" y="1972051"/>
            <a:ext cx="4803530" cy="802888"/>
          </a:xfrm>
          <a:prstGeom prst="wedgeRoundRectCallout">
            <a:avLst>
              <a:gd name="adj1" fmla="val -59727"/>
              <a:gd name="adj2" fmla="val 469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媽媽</a:t>
            </a:r>
            <a:r>
              <a:rPr lang="zh-TW" altLang="en-US" sz="3600" b="1" dirty="0">
                <a:solidFill>
                  <a:srgbClr val="FF0000"/>
                </a:solidFill>
              </a:rPr>
              <a:t>帶</a:t>
            </a:r>
            <a:r>
              <a:rPr lang="zh-TW" altLang="en-US" sz="2700" dirty="0">
                <a:solidFill>
                  <a:schemeClr val="bg1">
                    <a:lumMod val="10000"/>
                  </a:schemeClr>
                </a:solidFill>
              </a:rPr>
              <a:t>我</a:t>
            </a:r>
            <a:r>
              <a:rPr lang="zh-TW" altLang="en-US" sz="3600" b="1" dirty="0">
                <a:solidFill>
                  <a:srgbClr val="FF0000"/>
                </a:solidFill>
              </a:rPr>
              <a:t>去</a:t>
            </a:r>
            <a:r>
              <a:rPr lang="zh-TW" altLang="en-US" sz="2700" dirty="0">
                <a:solidFill>
                  <a:schemeClr val="bg1">
                    <a:lumMod val="10000"/>
                  </a:schemeClr>
                </a:solidFill>
              </a:rPr>
              <a:t>超級市場買嘢</a:t>
            </a:r>
            <a:endParaRPr lang="zh-MO" altLang="en-US" sz="2700" dirty="0">
              <a:solidFill>
                <a:schemeClr val="bg1">
                  <a:lumMod val="10000"/>
                </a:schemeClr>
              </a:solidFill>
            </a:endParaRPr>
          </a:p>
        </p:txBody>
      </p:sp>
      <p:sp>
        <p:nvSpPr>
          <p:cNvPr id="7" name="圓角矩形圖說文字 6"/>
          <p:cNvSpPr/>
          <p:nvPr/>
        </p:nvSpPr>
        <p:spPr>
          <a:xfrm>
            <a:off x="1092819" y="3829835"/>
            <a:ext cx="1458023" cy="802888"/>
          </a:xfrm>
          <a:prstGeom prst="wedgeRoundRectCallout">
            <a:avLst>
              <a:gd name="adj1" fmla="val -72347"/>
              <a:gd name="adj2" fmla="val 344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開心</a:t>
            </a:r>
            <a:endParaRPr lang="zh-MO" altLang="en-US" sz="2700" dirty="0">
              <a:solidFill>
                <a:schemeClr val="bg1">
                  <a:lumMod val="10000"/>
                </a:schemeClr>
              </a:solidFill>
            </a:endParaRPr>
          </a:p>
        </p:txBody>
      </p:sp>
      <p:sp>
        <p:nvSpPr>
          <p:cNvPr id="8" name="圓角矩形圖說文字 7"/>
          <p:cNvSpPr/>
          <p:nvPr/>
        </p:nvSpPr>
        <p:spPr>
          <a:xfrm>
            <a:off x="3257550" y="3829834"/>
            <a:ext cx="1458023" cy="802888"/>
          </a:xfrm>
          <a:prstGeom prst="wedgeRoundRectCallout">
            <a:avLst>
              <a:gd name="adj1" fmla="val -72347"/>
              <a:gd name="adj2" fmla="val 344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唔開心</a:t>
            </a:r>
            <a:endParaRPr lang="zh-MO" altLang="en-US" sz="2700" dirty="0">
              <a:solidFill>
                <a:schemeClr val="bg1">
                  <a:lumMod val="10000"/>
                </a:schemeClr>
              </a:solidFill>
            </a:endParaRPr>
          </a:p>
        </p:txBody>
      </p:sp>
      <p:sp>
        <p:nvSpPr>
          <p:cNvPr id="9" name="圓角矩形圖說文字 8"/>
          <p:cNvSpPr/>
          <p:nvPr/>
        </p:nvSpPr>
        <p:spPr>
          <a:xfrm>
            <a:off x="1055614" y="3824751"/>
            <a:ext cx="1458023" cy="802888"/>
          </a:xfrm>
          <a:prstGeom prst="wedgeRoundRectCallout">
            <a:avLst>
              <a:gd name="adj1" fmla="val -72347"/>
              <a:gd name="adj2" fmla="val 344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興奮</a:t>
            </a:r>
            <a:endParaRPr lang="zh-MO" altLang="en-US" sz="2700" dirty="0">
              <a:solidFill>
                <a:schemeClr val="bg1">
                  <a:lumMod val="10000"/>
                </a:schemeClr>
              </a:solidFill>
            </a:endParaRPr>
          </a:p>
        </p:txBody>
      </p:sp>
      <p:sp>
        <p:nvSpPr>
          <p:cNvPr id="10" name="圓角矩形圖說文字 9"/>
          <p:cNvSpPr/>
          <p:nvPr/>
        </p:nvSpPr>
        <p:spPr>
          <a:xfrm>
            <a:off x="3238947" y="3824751"/>
            <a:ext cx="1458023" cy="802888"/>
          </a:xfrm>
          <a:prstGeom prst="wedgeRoundRectCallout">
            <a:avLst>
              <a:gd name="adj1" fmla="val -72347"/>
              <a:gd name="adj2" fmla="val 344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700" dirty="0">
                <a:solidFill>
                  <a:schemeClr val="bg1">
                    <a:lumMod val="10000"/>
                  </a:schemeClr>
                </a:solidFill>
              </a:rPr>
              <a:t>失望</a:t>
            </a:r>
            <a:endParaRPr lang="zh-MO" altLang="en-US" sz="2700" dirty="0">
              <a:solidFill>
                <a:schemeClr val="bg1">
                  <a:lumMod val="10000"/>
                </a:schemeClr>
              </a:solidFill>
            </a:endParaRPr>
          </a:p>
        </p:txBody>
      </p:sp>
      <p:sp>
        <p:nvSpPr>
          <p:cNvPr id="11" name="圓角矩形圖說文字 10"/>
          <p:cNvSpPr/>
          <p:nvPr/>
        </p:nvSpPr>
        <p:spPr>
          <a:xfrm>
            <a:off x="1055614" y="3834917"/>
            <a:ext cx="3622754" cy="802888"/>
          </a:xfrm>
          <a:prstGeom prst="wedgeRoundRectCallout">
            <a:avLst>
              <a:gd name="adj1" fmla="val -58496"/>
              <a:gd name="adj2" fmla="val 31341"/>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2700" dirty="0">
                <a:solidFill>
                  <a:schemeClr val="bg1">
                    <a:lumMod val="10000"/>
                  </a:schemeClr>
                </a:solidFill>
              </a:rPr>
              <a:t>…</a:t>
            </a:r>
            <a:r>
              <a:rPr lang="zh-TW" altLang="en-US" sz="2700" dirty="0">
                <a:solidFill>
                  <a:schemeClr val="bg1">
                    <a:lumMod val="10000"/>
                  </a:schemeClr>
                </a:solidFill>
              </a:rPr>
              <a:t>跟住</a:t>
            </a:r>
            <a:r>
              <a:rPr lang="en-US" altLang="zh-TW" sz="2700" dirty="0">
                <a:solidFill>
                  <a:schemeClr val="bg1">
                    <a:lumMod val="10000"/>
                  </a:schemeClr>
                </a:solidFill>
              </a:rPr>
              <a:t>…</a:t>
            </a:r>
            <a:endParaRPr lang="zh-MO" altLang="en-US" sz="2700" dirty="0">
              <a:solidFill>
                <a:schemeClr val="bg1">
                  <a:lumMod val="10000"/>
                </a:schemeClr>
              </a:solidFill>
            </a:endParaRPr>
          </a:p>
        </p:txBody>
      </p:sp>
      <p:sp>
        <p:nvSpPr>
          <p:cNvPr id="12" name="圓角矩形圖說文字 11"/>
          <p:cNvSpPr/>
          <p:nvPr/>
        </p:nvSpPr>
        <p:spPr>
          <a:xfrm>
            <a:off x="1064915" y="3824751"/>
            <a:ext cx="3622754" cy="802888"/>
          </a:xfrm>
          <a:prstGeom prst="wedgeRoundRectCallout">
            <a:avLst>
              <a:gd name="adj1" fmla="val -59419"/>
              <a:gd name="adj2" fmla="val 34466"/>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2700" dirty="0">
                <a:solidFill>
                  <a:schemeClr val="bg1">
                    <a:lumMod val="10000"/>
                  </a:schemeClr>
                </a:solidFill>
              </a:rPr>
              <a:t>…</a:t>
            </a:r>
            <a:r>
              <a:rPr lang="zh-TW" altLang="en-US" sz="2700" dirty="0">
                <a:solidFill>
                  <a:schemeClr val="bg1">
                    <a:lumMod val="10000"/>
                  </a:schemeClr>
                </a:solidFill>
              </a:rPr>
              <a:t>然後</a:t>
            </a:r>
            <a:r>
              <a:rPr lang="en-US" altLang="zh-TW" sz="2700" dirty="0">
                <a:solidFill>
                  <a:schemeClr val="bg1">
                    <a:lumMod val="10000"/>
                  </a:schemeClr>
                </a:solidFill>
              </a:rPr>
              <a:t>…</a:t>
            </a:r>
            <a:r>
              <a:rPr lang="zh-TW" altLang="en-US" sz="2700" dirty="0">
                <a:solidFill>
                  <a:schemeClr val="bg1">
                    <a:lumMod val="10000"/>
                  </a:schemeClr>
                </a:solidFill>
              </a:rPr>
              <a:t>   </a:t>
            </a:r>
            <a:r>
              <a:rPr lang="en-US" altLang="zh-TW" sz="2700" dirty="0">
                <a:solidFill>
                  <a:schemeClr val="bg1">
                    <a:lumMod val="10000"/>
                  </a:schemeClr>
                </a:solidFill>
              </a:rPr>
              <a:t>…</a:t>
            </a:r>
            <a:r>
              <a:rPr lang="zh-TW" altLang="en-US" sz="2700" dirty="0">
                <a:solidFill>
                  <a:schemeClr val="bg1">
                    <a:lumMod val="10000"/>
                  </a:schemeClr>
                </a:solidFill>
              </a:rPr>
              <a:t>最後</a:t>
            </a:r>
            <a:r>
              <a:rPr lang="en-US" altLang="zh-TW" sz="2700" dirty="0">
                <a:solidFill>
                  <a:schemeClr val="bg1">
                    <a:lumMod val="10000"/>
                  </a:schemeClr>
                </a:solidFill>
              </a:rPr>
              <a:t>…</a:t>
            </a:r>
            <a:endParaRPr lang="zh-MO" altLang="en-US" sz="2700" dirty="0">
              <a:solidFill>
                <a:schemeClr val="bg1">
                  <a:lumMod val="10000"/>
                </a:schemeClr>
              </a:solidFill>
            </a:endParaRPr>
          </a:p>
        </p:txBody>
      </p:sp>
    </p:spTree>
    <p:extLst>
      <p:ext uri="{BB962C8B-B14F-4D97-AF65-F5344CB8AC3E}">
        <p14:creationId xmlns:p14="http://schemas.microsoft.com/office/powerpoint/2010/main" val="10143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2" name="標題 1"/>
          <p:cNvSpPr txBox="1">
            <a:spLocks/>
          </p:cNvSpPr>
          <p:nvPr/>
        </p:nvSpPr>
        <p:spPr>
          <a:xfrm>
            <a:off x="738420" y="241825"/>
            <a:ext cx="85206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3600" dirty="0" smtClean="0">
                <a:latin typeface="方正粗圓" panose="03000509000000000000" pitchFamily="65" charset="-120"/>
                <a:ea typeface="方正粗圓" panose="03000509000000000000" pitchFamily="65" charset="-120"/>
              </a:rPr>
              <a:t>學生在語言表達上的困難</a:t>
            </a:r>
            <a:endParaRPr lang="zh-HK" altLang="en-US" sz="3600" dirty="0">
              <a:latin typeface="方正粗圓" panose="03000509000000000000" pitchFamily="65" charset="-120"/>
              <a:ea typeface="方正粗圓" panose="03000509000000000000" pitchFamily="65" charset="-120"/>
            </a:endParaRPr>
          </a:p>
        </p:txBody>
      </p:sp>
      <p:sp>
        <p:nvSpPr>
          <p:cNvPr id="4" name="內容版面配置區 2"/>
          <p:cNvSpPr txBox="1">
            <a:spLocks/>
          </p:cNvSpPr>
          <p:nvPr/>
        </p:nvSpPr>
        <p:spPr>
          <a:xfrm>
            <a:off x="900853" y="1185333"/>
            <a:ext cx="6366934" cy="357996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Arial" panose="020B0604020202020204" pitchFamily="34" charset="0"/>
              <a:buChar char="•"/>
            </a:pPr>
            <a:r>
              <a:rPr lang="zh-TW" altLang="en-US" sz="2700" dirty="0" smtClean="0">
                <a:latin typeface="方正粗圓" panose="03000509000000000000" pitchFamily="65" charset="-120"/>
                <a:ea typeface="方正粗圓" panose="03000509000000000000" pitchFamily="65" charset="-120"/>
              </a:rPr>
              <a:t>組織能力弱</a:t>
            </a:r>
            <a:endParaRPr lang="en-US" altLang="zh-TW" sz="2700" dirty="0" smtClean="0">
              <a:latin typeface="方正粗圓" panose="03000509000000000000" pitchFamily="65" charset="-120"/>
              <a:ea typeface="方正粗圓" panose="03000509000000000000" pitchFamily="65" charset="-120"/>
            </a:endParaRPr>
          </a:p>
          <a:p>
            <a:pPr marL="342900" lvl="1" indent="-342900">
              <a:buFont typeface="Wingdings" panose="05000000000000000000" pitchFamily="2" charset="2"/>
              <a:buChar char="Ø"/>
            </a:pPr>
            <a:r>
              <a:rPr lang="zh-TW" altLang="en-US" sz="2400" dirty="0" smtClean="0">
                <a:latin typeface="方正粗圓" panose="03000509000000000000" pitchFamily="65" charset="-120"/>
                <a:ea typeface="方正粗圓" panose="03000509000000000000" pitchFamily="65" charset="-120"/>
              </a:rPr>
              <a:t>描述的重點</a:t>
            </a:r>
            <a:endParaRPr lang="en-US" altLang="zh-TW" sz="2400" dirty="0" smtClean="0">
              <a:latin typeface="方正粗圓" panose="03000509000000000000" pitchFamily="65" charset="-120"/>
              <a:ea typeface="方正粗圓" panose="03000509000000000000" pitchFamily="65" charset="-120"/>
            </a:endParaRPr>
          </a:p>
          <a:p>
            <a:pPr marL="342900" lvl="1" indent="-342900">
              <a:buFont typeface="Wingdings" panose="05000000000000000000" pitchFamily="2" charset="2"/>
              <a:buChar char="Ø"/>
            </a:pPr>
            <a:r>
              <a:rPr lang="zh-TW" altLang="en-US" sz="2400" dirty="0" smtClean="0">
                <a:latin typeface="方正粗圓" panose="03000509000000000000" pitchFamily="65" charset="-120"/>
                <a:ea typeface="方正粗圓" panose="03000509000000000000" pitchFamily="65" charset="-120"/>
              </a:rPr>
              <a:t>人物的轉移</a:t>
            </a:r>
            <a:endParaRPr lang="en-US" altLang="zh-TW" sz="2400" dirty="0" smtClean="0">
              <a:latin typeface="方正粗圓" panose="03000509000000000000" pitchFamily="65" charset="-120"/>
              <a:ea typeface="方正粗圓" panose="03000509000000000000" pitchFamily="65" charset="-120"/>
            </a:endParaRPr>
          </a:p>
          <a:p>
            <a:pPr marL="342900" lvl="1" indent="-342900">
              <a:buFont typeface="Wingdings" panose="05000000000000000000" pitchFamily="2" charset="2"/>
              <a:buChar char="Ø"/>
            </a:pPr>
            <a:r>
              <a:rPr lang="zh-TW" altLang="en-US" sz="2400" dirty="0" smtClean="0">
                <a:latin typeface="方正粗圓" panose="03000509000000000000" pitchFamily="65" charset="-120"/>
                <a:ea typeface="方正粗圓" panose="03000509000000000000" pitchFamily="65" charset="-120"/>
              </a:rPr>
              <a:t>連接詞運用</a:t>
            </a:r>
            <a:endParaRPr lang="en-US" altLang="zh-TW" sz="2400" dirty="0" smtClean="0">
              <a:latin typeface="方正粗圓" panose="03000509000000000000" pitchFamily="65" charset="-120"/>
              <a:ea typeface="方正粗圓" panose="03000509000000000000" pitchFamily="65" charset="-120"/>
            </a:endParaRPr>
          </a:p>
          <a:p>
            <a:endParaRPr lang="en-US" altLang="zh-TW" sz="2700" dirty="0" smtClean="0">
              <a:latin typeface="方正粗圓" panose="03000509000000000000" pitchFamily="65" charset="-120"/>
              <a:ea typeface="方正粗圓" panose="03000509000000000000" pitchFamily="65" charset="-120"/>
            </a:endParaRPr>
          </a:p>
          <a:p>
            <a:pPr marL="457200" indent="-457200">
              <a:buFont typeface="Arial" panose="020B0604020202020204" pitchFamily="34" charset="0"/>
              <a:buChar char="•"/>
            </a:pPr>
            <a:r>
              <a:rPr lang="zh-TW" altLang="en-US" sz="2700" dirty="0" smtClean="0">
                <a:latin typeface="方正粗圓" panose="03000509000000000000" pitchFamily="65" charset="-120"/>
                <a:ea typeface="方正粗圓" panose="03000509000000000000" pitchFamily="65" charset="-120"/>
              </a:rPr>
              <a:t>書面語</a:t>
            </a:r>
            <a:r>
              <a:rPr lang="en-US" altLang="zh-TW" sz="2700" dirty="0" smtClean="0">
                <a:latin typeface="方正粗圓" panose="03000509000000000000" pitchFamily="65" charset="-120"/>
                <a:ea typeface="方正粗圓" panose="03000509000000000000" pitchFamily="65" charset="-120"/>
              </a:rPr>
              <a:t>/</a:t>
            </a:r>
            <a:r>
              <a:rPr lang="zh-TW" altLang="en-US" sz="2700" dirty="0" smtClean="0">
                <a:latin typeface="方正粗圓" panose="03000509000000000000" pitchFamily="65" charset="-120"/>
                <a:ea typeface="方正粗圓" panose="03000509000000000000" pitchFamily="65" charset="-120"/>
              </a:rPr>
              <a:t>口語對照弱</a:t>
            </a:r>
            <a:endParaRPr lang="en-US" altLang="zh-TW" sz="2700" dirty="0" smtClean="0">
              <a:latin typeface="方正粗圓" panose="03000509000000000000" pitchFamily="65" charset="-120"/>
              <a:ea typeface="方正粗圓" panose="03000509000000000000" pitchFamily="65" charset="-120"/>
            </a:endParaRPr>
          </a:p>
          <a:p>
            <a:pPr marL="342900" lvl="1" indent="-342900">
              <a:buFont typeface="Wingdings" panose="05000000000000000000" pitchFamily="2" charset="2"/>
              <a:buChar char="Ø"/>
            </a:pPr>
            <a:r>
              <a:rPr lang="zh-TW" altLang="en-US" sz="2400" dirty="0" smtClean="0">
                <a:latin typeface="方正粗圓" panose="03000509000000000000" pitchFamily="65" charset="-120"/>
                <a:ea typeface="方正粗圓" panose="03000509000000000000" pitchFamily="65" charset="-120"/>
              </a:rPr>
              <a:t>日常說書面語</a:t>
            </a:r>
            <a:endParaRPr lang="en-US" altLang="zh-TW" sz="2400" dirty="0" smtClean="0">
              <a:latin typeface="方正粗圓" panose="03000509000000000000" pitchFamily="65" charset="-120"/>
              <a:ea typeface="方正粗圓" panose="03000509000000000000" pitchFamily="65" charset="-120"/>
            </a:endParaRPr>
          </a:p>
          <a:p>
            <a:pPr marL="342900" lvl="1" indent="-342900">
              <a:buFont typeface="Wingdings" panose="05000000000000000000" pitchFamily="2" charset="2"/>
              <a:buChar char="Ø"/>
            </a:pPr>
            <a:r>
              <a:rPr lang="zh-TW" altLang="en-US" sz="2400" dirty="0" smtClean="0">
                <a:latin typeface="方正粗圓" panose="03000509000000000000" pitchFamily="65" charset="-120"/>
                <a:ea typeface="方正粗圓" panose="03000509000000000000" pitchFamily="65" charset="-120"/>
              </a:rPr>
              <a:t>寫作時用口語</a:t>
            </a:r>
            <a:endParaRPr lang="en-US" altLang="zh-TW" sz="2400" dirty="0" smtClean="0">
              <a:latin typeface="方正粗圓" panose="03000509000000000000" pitchFamily="65" charset="-120"/>
              <a:ea typeface="方正粗圓" panose="03000509000000000000" pitchFamily="65" charset="-120"/>
            </a:endParaRPr>
          </a:p>
          <a:p>
            <a:endParaRPr lang="zh-HK"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smtClean="0">
                <a:latin typeface="方正粗圓" panose="03000509000000000000" pitchFamily="65" charset="-120"/>
                <a:ea typeface="方正粗圓" panose="03000509000000000000" pitchFamily="65" charset="-120"/>
              </a:rPr>
              <a:t>學生</a:t>
            </a:r>
            <a:r>
              <a:rPr lang="zh-TW" altLang="en-US" b="0" dirty="0">
                <a:latin typeface="方正粗圓" panose="03000509000000000000" pitchFamily="65" charset="-120"/>
                <a:ea typeface="方正粗圓" panose="03000509000000000000" pitchFamily="65" charset="-120"/>
              </a:rPr>
              <a:t>在語言表達上的困難</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p:txBody>
          <a:bodyPr/>
          <a:lstStyle/>
          <a:p>
            <a:r>
              <a:rPr lang="zh-TW" altLang="en-US" sz="2700" dirty="0">
                <a:latin typeface="方正粗圓" panose="03000509000000000000" pitchFamily="65" charset="-120"/>
                <a:ea typeface="方正粗圓" panose="03000509000000000000" pitchFamily="65" charset="-120"/>
              </a:rPr>
              <a:t>對圖片內容理解有困難</a:t>
            </a:r>
            <a:endParaRPr lang="en-US" altLang="zh-TW" sz="2700" dirty="0">
              <a:latin typeface="方正粗圓" panose="03000509000000000000" pitchFamily="65" charset="-120"/>
              <a:ea typeface="方正粗圓" panose="03000509000000000000" pitchFamily="65" charset="-120"/>
            </a:endParaRPr>
          </a:p>
          <a:p>
            <a:endParaRPr lang="en-US" altLang="zh-TW" sz="2700" dirty="0">
              <a:latin typeface="方正粗圓" panose="03000509000000000000" pitchFamily="65" charset="-120"/>
              <a:ea typeface="方正粗圓" panose="03000509000000000000" pitchFamily="65" charset="-120"/>
            </a:endParaRPr>
          </a:p>
          <a:p>
            <a:endParaRPr lang="zh-HK" altLang="en-US" dirty="0"/>
          </a:p>
        </p:txBody>
      </p:sp>
      <p:pic>
        <p:nvPicPr>
          <p:cNvPr id="4" name="圖片 3" descr="TSA2015_3CSP05_A.pdf - Adobe Acrobat Reader DC (32-bit)"/>
          <p:cNvPicPr>
            <a:picLocks noChangeAspect="1"/>
          </p:cNvPicPr>
          <p:nvPr/>
        </p:nvPicPr>
        <p:blipFill rotWithShape="1">
          <a:blip r:embed="rId2">
            <a:extLst>
              <a:ext uri="{28A0092B-C50C-407E-A947-70E740481C1C}">
                <a14:useLocalDpi xmlns:a14="http://schemas.microsoft.com/office/drawing/2010/main" val="0"/>
              </a:ext>
            </a:extLst>
          </a:blip>
          <a:srcRect l="26260" t="20487" r="41946" b="5203"/>
          <a:stretch/>
        </p:blipFill>
        <p:spPr>
          <a:xfrm>
            <a:off x="4566424" y="980373"/>
            <a:ext cx="2960649" cy="4163127"/>
          </a:xfrm>
          <a:prstGeom prst="rect">
            <a:avLst/>
          </a:prstGeom>
        </p:spPr>
      </p:pic>
      <p:sp>
        <p:nvSpPr>
          <p:cNvPr id="5" name="甜甜圈 4"/>
          <p:cNvSpPr/>
          <p:nvPr/>
        </p:nvSpPr>
        <p:spPr>
          <a:xfrm>
            <a:off x="4959505" y="3914078"/>
            <a:ext cx="669074" cy="718644"/>
          </a:xfrm>
          <a:prstGeom prst="donut">
            <a:avLst>
              <a:gd name="adj" fmla="val 99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sz="1050">
              <a:solidFill>
                <a:schemeClr val="tx1"/>
              </a:solidFill>
            </a:endParaRPr>
          </a:p>
        </p:txBody>
      </p:sp>
      <p:sp>
        <p:nvSpPr>
          <p:cNvPr id="6" name="甜甜圈 5"/>
          <p:cNvSpPr/>
          <p:nvPr/>
        </p:nvSpPr>
        <p:spPr>
          <a:xfrm>
            <a:off x="6495585" y="3554756"/>
            <a:ext cx="669074" cy="718644"/>
          </a:xfrm>
          <a:prstGeom prst="donut">
            <a:avLst>
              <a:gd name="adj" fmla="val 99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sz="1050">
              <a:solidFill>
                <a:schemeClr val="tx1"/>
              </a:solidFill>
            </a:endParaRPr>
          </a:p>
        </p:txBody>
      </p:sp>
      <p:sp>
        <p:nvSpPr>
          <p:cNvPr id="7" name="甜甜圈 6"/>
          <p:cNvSpPr/>
          <p:nvPr/>
        </p:nvSpPr>
        <p:spPr>
          <a:xfrm>
            <a:off x="5507308" y="3395394"/>
            <a:ext cx="907431" cy="1037368"/>
          </a:xfrm>
          <a:prstGeom prst="donut">
            <a:avLst>
              <a:gd name="adj" fmla="val 99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sz="1050">
              <a:solidFill>
                <a:schemeClr val="tx1"/>
              </a:solidFill>
            </a:endParaRPr>
          </a:p>
        </p:txBody>
      </p:sp>
      <p:pic>
        <p:nvPicPr>
          <p:cNvPr id="8" name="圖片 7" descr="TSA2014_3CSP02 A.pdf - Adobe Acrobat Reader DC (32-bit)"/>
          <p:cNvPicPr>
            <a:picLocks noChangeAspect="1"/>
          </p:cNvPicPr>
          <p:nvPr/>
        </p:nvPicPr>
        <p:blipFill rotWithShape="1">
          <a:blip r:embed="rId3">
            <a:extLst>
              <a:ext uri="{28A0092B-C50C-407E-A947-70E740481C1C}">
                <a14:useLocalDpi xmlns:a14="http://schemas.microsoft.com/office/drawing/2010/main" val="0"/>
              </a:ext>
            </a:extLst>
          </a:blip>
          <a:srcRect l="24896" t="21138" r="43315" b="5528"/>
          <a:stretch/>
        </p:blipFill>
        <p:spPr>
          <a:xfrm>
            <a:off x="4572000" y="997627"/>
            <a:ext cx="2955073" cy="4101434"/>
          </a:xfrm>
          <a:prstGeom prst="rect">
            <a:avLst/>
          </a:prstGeom>
        </p:spPr>
      </p:pic>
      <p:sp>
        <p:nvSpPr>
          <p:cNvPr id="9" name="甜甜圈 8"/>
          <p:cNvSpPr/>
          <p:nvPr/>
        </p:nvSpPr>
        <p:spPr>
          <a:xfrm>
            <a:off x="4733693" y="1806498"/>
            <a:ext cx="894886" cy="853069"/>
          </a:xfrm>
          <a:prstGeom prst="donut">
            <a:avLst>
              <a:gd name="adj" fmla="val 79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MO" altLang="en-US" sz="1050">
              <a:solidFill>
                <a:schemeClr val="tx1"/>
              </a:solidFill>
            </a:endParaRPr>
          </a:p>
        </p:txBody>
      </p:sp>
    </p:spTree>
    <p:extLst>
      <p:ext uri="{BB962C8B-B14F-4D97-AF65-F5344CB8AC3E}">
        <p14:creationId xmlns:p14="http://schemas.microsoft.com/office/powerpoint/2010/main" val="27397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60892" y="722990"/>
            <a:ext cx="7422216" cy="1790700"/>
          </a:xfrm>
          <a:solidFill>
            <a:srgbClr val="00B0F0"/>
          </a:solidFill>
        </p:spPr>
        <p:txBody>
          <a:bodyPr/>
          <a:lstStyle/>
          <a:p>
            <a:r>
              <a:rPr lang="zh-TW" altLang="en-US" b="0" dirty="0" smtClean="0">
                <a:latin typeface="方正粗圓" panose="03000509000000000000" pitchFamily="65" charset="-120"/>
                <a:ea typeface="方正粗圓" panose="03000509000000000000" pitchFamily="65" charset="-120"/>
              </a:rPr>
              <a:t>協作教學模式</a:t>
            </a:r>
            <a:endParaRPr lang="zh-HK" altLang="en-US" b="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230018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00B0F0"/>
          </a:solidFill>
        </p:spPr>
        <p:txBody>
          <a:bodyPr/>
          <a:lstStyle/>
          <a:p>
            <a:r>
              <a:rPr lang="zh-HK" altLang="en-US" b="0" dirty="0" smtClean="0">
                <a:latin typeface="方正粗圓" panose="03000509000000000000" pitchFamily="65" charset="-120"/>
                <a:ea typeface="方正粗圓" panose="03000509000000000000" pitchFamily="65" charset="-120"/>
              </a:rPr>
              <a:t>協作教學</a:t>
            </a:r>
            <a:r>
              <a:rPr lang="zh-TW" altLang="en-US" b="0" dirty="0" smtClean="0">
                <a:latin typeface="方正粗圓" panose="03000509000000000000" pitchFamily="65" charset="-120"/>
                <a:ea typeface="方正粗圓" panose="03000509000000000000" pitchFamily="65" charset="-120"/>
              </a:rPr>
              <a:t>模式</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p:txBody>
          <a:bodyPr/>
          <a:lstStyle/>
          <a:p>
            <a:pPr marL="0" indent="0">
              <a:buNone/>
            </a:pPr>
            <a:r>
              <a:rPr lang="zh-TW" altLang="en-US" sz="2800" dirty="0" smtClean="0">
                <a:latin typeface="方正細圓" panose="03000509000000000000" pitchFamily="65" charset="-120"/>
                <a:ea typeface="方正細圓" panose="03000509000000000000" pitchFamily="65" charset="-120"/>
              </a:rPr>
              <a:t>課堂安排</a:t>
            </a:r>
            <a:r>
              <a:rPr lang="en-US" altLang="zh-TW" sz="2800" dirty="0" smtClean="0">
                <a:latin typeface="方正細圓" panose="03000509000000000000" pitchFamily="65" charset="-120"/>
                <a:ea typeface="方正細圓" panose="03000509000000000000" pitchFamily="65" charset="-120"/>
              </a:rPr>
              <a:t>:</a:t>
            </a:r>
          </a:p>
          <a:p>
            <a:r>
              <a:rPr lang="zh-TW" altLang="en-US" sz="2800" dirty="0" smtClean="0">
                <a:latin typeface="方正細圓" panose="03000509000000000000" pitchFamily="65" charset="-120"/>
                <a:ea typeface="方正細圓" panose="03000509000000000000" pitchFamily="65" charset="-120"/>
              </a:rPr>
              <a:t>老師介紹課堂的流程</a:t>
            </a:r>
            <a:endParaRPr lang="en-US" altLang="zh-TW" sz="2800" dirty="0" smtClean="0">
              <a:latin typeface="方正細圓" panose="03000509000000000000" pitchFamily="65" charset="-120"/>
              <a:ea typeface="方正細圓" panose="03000509000000000000" pitchFamily="65" charset="-120"/>
            </a:endParaRPr>
          </a:p>
          <a:p>
            <a:r>
              <a:rPr lang="zh-TW" altLang="en-US" sz="2800" dirty="0" smtClean="0">
                <a:latin typeface="方正細圓" panose="03000509000000000000" pitchFamily="65" charset="-120"/>
                <a:ea typeface="方正細圓" panose="03000509000000000000" pitchFamily="65" charset="-120"/>
              </a:rPr>
              <a:t>分組練習</a:t>
            </a:r>
            <a:r>
              <a:rPr lang="en-US" altLang="zh-TW" sz="2800" dirty="0" smtClean="0">
                <a:latin typeface="方正細圓" panose="03000509000000000000" pitchFamily="65" charset="-120"/>
                <a:ea typeface="方正細圓" panose="03000509000000000000" pitchFamily="65" charset="-120"/>
              </a:rPr>
              <a:t>:</a:t>
            </a:r>
            <a:r>
              <a:rPr lang="zh-TW" altLang="en-US" sz="2800" dirty="0" smtClean="0">
                <a:latin typeface="方正細圓" panose="03000509000000000000" pitchFamily="65" charset="-120"/>
                <a:ea typeface="方正細圓" panose="03000509000000000000" pitchFamily="65" charset="-120"/>
              </a:rPr>
              <a:t> 老師</a:t>
            </a:r>
            <a:r>
              <a:rPr lang="en-US" altLang="zh-TW" sz="2800" dirty="0" smtClean="0">
                <a:latin typeface="方正細圓" panose="03000509000000000000" pitchFamily="65" charset="-120"/>
                <a:ea typeface="方正細圓" panose="03000509000000000000" pitchFamily="65" charset="-120"/>
              </a:rPr>
              <a:t>+</a:t>
            </a:r>
            <a:r>
              <a:rPr lang="zh-TW" altLang="en-US" sz="2800" dirty="0" smtClean="0">
                <a:latin typeface="方正細圓" panose="03000509000000000000" pitchFamily="65" charset="-120"/>
                <a:ea typeface="方正細圓" panose="03000509000000000000" pitchFamily="65" charset="-120"/>
              </a:rPr>
              <a:t>言語治療師</a:t>
            </a:r>
            <a:r>
              <a:rPr lang="en-US" altLang="zh-TW" sz="2800" dirty="0" smtClean="0">
                <a:latin typeface="方正細圓" panose="03000509000000000000" pitchFamily="65" charset="-120"/>
                <a:ea typeface="方正細圓" panose="03000509000000000000" pitchFamily="65" charset="-120"/>
              </a:rPr>
              <a:t>+</a:t>
            </a:r>
            <a:r>
              <a:rPr lang="zh-TW" altLang="en-US" sz="2800" dirty="0" smtClean="0">
                <a:latin typeface="方正細圓" panose="03000509000000000000" pitchFamily="65" charset="-120"/>
                <a:ea typeface="方正細圓" panose="03000509000000000000" pitchFamily="65" charset="-120"/>
              </a:rPr>
              <a:t>教學助理</a:t>
            </a:r>
            <a:endParaRPr lang="en-US" altLang="zh-TW" sz="2800" dirty="0" smtClean="0">
              <a:latin typeface="方正細圓" panose="03000509000000000000" pitchFamily="65" charset="-120"/>
              <a:ea typeface="方正細圓" panose="03000509000000000000" pitchFamily="65" charset="-120"/>
            </a:endParaRPr>
          </a:p>
          <a:p>
            <a:r>
              <a:rPr lang="zh-TW" altLang="en-US" sz="2800" dirty="0" smtClean="0">
                <a:latin typeface="方正細圓" panose="03000509000000000000" pitchFamily="65" charset="-120"/>
                <a:ea typeface="方正細圓" panose="03000509000000000000" pitchFamily="65" charset="-120"/>
              </a:rPr>
              <a:t>學生分享</a:t>
            </a:r>
            <a:endParaRPr lang="en-US" altLang="zh-TW" sz="2800" dirty="0" smtClean="0">
              <a:latin typeface="方正細圓" panose="03000509000000000000" pitchFamily="65" charset="-120"/>
              <a:ea typeface="方正細圓" panose="03000509000000000000" pitchFamily="65" charset="-120"/>
            </a:endParaRPr>
          </a:p>
          <a:p>
            <a:endParaRPr lang="en-US" altLang="zh-HK" sz="2800" dirty="0">
              <a:latin typeface="方正細圓" panose="03000509000000000000" pitchFamily="65" charset="-120"/>
              <a:ea typeface="方正細圓" panose="03000509000000000000" pitchFamily="65" charset="-120"/>
            </a:endParaRPr>
          </a:p>
          <a:p>
            <a:pPr marL="0" indent="0">
              <a:buNone/>
            </a:pPr>
            <a:r>
              <a:rPr lang="zh-TW" altLang="en-US" sz="2800" dirty="0" smtClean="0">
                <a:latin typeface="方正細圓" panose="03000509000000000000" pitchFamily="65" charset="-120"/>
                <a:ea typeface="方正細圓" panose="03000509000000000000" pitchFamily="65" charset="-120"/>
              </a:rPr>
              <a:t>內容</a:t>
            </a:r>
            <a:r>
              <a:rPr lang="en-US" altLang="zh-TW" sz="2800" dirty="0" smtClean="0">
                <a:latin typeface="方正細圓" panose="03000509000000000000" pitchFamily="65" charset="-120"/>
                <a:ea typeface="方正細圓" panose="03000509000000000000" pitchFamily="65" charset="-120"/>
              </a:rPr>
              <a:t>:</a:t>
            </a:r>
          </a:p>
          <a:p>
            <a:r>
              <a:rPr lang="zh-TW" altLang="en-US" sz="2800" dirty="0" smtClean="0">
                <a:latin typeface="方正細圓" panose="03000509000000000000" pitchFamily="65" charset="-120"/>
                <a:ea typeface="方正細圓" panose="03000509000000000000" pitchFamily="65" charset="-120"/>
              </a:rPr>
              <a:t>配合中文科課程</a:t>
            </a:r>
            <a:endParaRPr lang="en-US" altLang="zh-TW" sz="2800" dirty="0" smtClean="0">
              <a:latin typeface="方正細圓" panose="03000509000000000000" pitchFamily="65" charset="-120"/>
              <a:ea typeface="方正細圓" panose="03000509000000000000" pitchFamily="65" charset="-120"/>
            </a:endParaRPr>
          </a:p>
          <a:p>
            <a:r>
              <a:rPr lang="zh-TW" altLang="en-US" sz="2800" dirty="0" smtClean="0">
                <a:latin typeface="方正細圓" panose="03000509000000000000" pitchFamily="65" charset="-120"/>
                <a:ea typeface="方正細圓" panose="03000509000000000000" pitchFamily="65" charset="-120"/>
              </a:rPr>
              <a:t>貼近日常生活，深化相關內容</a:t>
            </a:r>
            <a:endParaRPr lang="zh-HK" altLang="en-US" sz="2800" dirty="0">
              <a:latin typeface="方正細圓" panose="03000509000000000000" pitchFamily="65" charset="-120"/>
              <a:ea typeface="方正細圓" panose="03000509000000000000" pitchFamily="65" charset="-120"/>
            </a:endParaRPr>
          </a:p>
        </p:txBody>
      </p:sp>
      <p:pic>
        <p:nvPicPr>
          <p:cNvPr id="4" name="圖片 3"/>
          <p:cNvPicPr>
            <a:picLocks noChangeAspect="1"/>
          </p:cNvPicPr>
          <p:nvPr/>
        </p:nvPicPr>
        <p:blipFill>
          <a:blip r:embed="rId2"/>
          <a:stretch>
            <a:fillRect/>
          </a:stretch>
        </p:blipFill>
        <p:spPr>
          <a:xfrm>
            <a:off x="6151553" y="610757"/>
            <a:ext cx="2230799" cy="1388236"/>
          </a:xfrm>
          <a:prstGeom prst="rect">
            <a:avLst/>
          </a:prstGeom>
        </p:spPr>
      </p:pic>
    </p:spTree>
    <p:extLst>
      <p:ext uri="{BB962C8B-B14F-4D97-AF65-F5344CB8AC3E}">
        <p14:creationId xmlns:p14="http://schemas.microsoft.com/office/powerpoint/2010/main" val="1346387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rgbClr val="CCCCFF"/>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smtClean="0">
                <a:latin typeface="方正粗圓" panose="03000509000000000000" pitchFamily="65" charset="-120"/>
                <a:ea typeface="方正粗圓" panose="03000509000000000000" pitchFamily="65" charset="-120"/>
              </a:rPr>
              <a:t>-</a:t>
            </a:r>
            <a:r>
              <a:rPr lang="zh-TW" altLang="en-US" b="0" dirty="0" smtClean="0">
                <a:latin typeface="方正粗圓" panose="03000509000000000000" pitchFamily="65" charset="-120"/>
                <a:ea typeface="方正粗圓" panose="03000509000000000000" pitchFamily="65" charset="-120"/>
              </a:rPr>
              <a:t>句子練習</a:t>
            </a:r>
            <a:endParaRPr lang="zh-HK" altLang="en-US" b="0" dirty="0">
              <a:latin typeface="方正粗圓" panose="03000509000000000000" pitchFamily="65" charset="-120"/>
              <a:ea typeface="方正粗圓" panose="03000509000000000000" pitchFamily="65" charset="-120"/>
            </a:endParaRPr>
          </a:p>
        </p:txBody>
      </p:sp>
      <p:sp>
        <p:nvSpPr>
          <p:cNvPr id="3" name="副標題 2"/>
          <p:cNvSpPr>
            <a:spLocks noGrp="1"/>
          </p:cNvSpPr>
          <p:nvPr>
            <p:ph type="subTitle" idx="1"/>
          </p:nvPr>
        </p:nvSpPr>
        <p:spPr/>
        <p:txBody>
          <a:bodyPr/>
          <a:lstStyle/>
          <a:p>
            <a:endParaRPr lang="zh-HK" altLang="en-US" dirty="0"/>
          </a:p>
        </p:txBody>
      </p:sp>
    </p:spTree>
    <p:extLst>
      <p:ext uri="{BB962C8B-B14F-4D97-AF65-F5344CB8AC3E}">
        <p14:creationId xmlns:p14="http://schemas.microsoft.com/office/powerpoint/2010/main" val="849766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11919"/>
            <a:ext cx="7886700" cy="994172"/>
          </a:xfrm>
          <a:solidFill>
            <a:srgbClr val="CCCCFF"/>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句子練習</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628650" y="1106091"/>
            <a:ext cx="7886700" cy="3263504"/>
          </a:xfrm>
        </p:spPr>
        <p:txBody>
          <a:bodyPr/>
          <a:lstStyle/>
          <a:p>
            <a:pPr marL="0" indent="0">
              <a:buNone/>
            </a:pPr>
            <a:r>
              <a:rPr lang="zh-TW" altLang="en-US" sz="2400" dirty="0">
                <a:latin typeface="方正粗圓" panose="03000509000000000000" pitchFamily="65" charset="-120"/>
                <a:ea typeface="方正粗圓" panose="03000509000000000000" pitchFamily="65" charset="-120"/>
              </a:rPr>
              <a:t>內容</a:t>
            </a:r>
            <a:r>
              <a:rPr lang="en-US" altLang="zh-TW" sz="2400" dirty="0" smtClean="0">
                <a:latin typeface="方正粗圓" panose="03000509000000000000" pitchFamily="65" charset="-120"/>
                <a:ea typeface="方正粗圓" panose="03000509000000000000" pitchFamily="65" charset="-120"/>
              </a:rPr>
              <a:t>:</a:t>
            </a:r>
          </a:p>
          <a:p>
            <a:pPr>
              <a:buFont typeface="Wingdings" panose="05000000000000000000" pitchFamily="2" charset="2"/>
              <a:buChar char="l"/>
            </a:pPr>
            <a:r>
              <a:rPr lang="zh-TW" altLang="en-US" sz="2400" dirty="0" smtClean="0">
                <a:latin typeface="方正粗圓" panose="03000509000000000000" pitchFamily="65" charset="-120"/>
                <a:ea typeface="方正粗圓" panose="03000509000000000000" pitchFamily="65" charset="-120"/>
              </a:rPr>
              <a:t>配合課程</a:t>
            </a:r>
            <a:r>
              <a:rPr lang="en-US" altLang="zh-TW" sz="2400" dirty="0" smtClean="0">
                <a:latin typeface="方正粗圓" panose="03000509000000000000" pitchFamily="65" charset="-120"/>
                <a:ea typeface="方正粗圓" panose="03000509000000000000" pitchFamily="65" charset="-120"/>
              </a:rPr>
              <a:t>: </a:t>
            </a:r>
            <a:r>
              <a:rPr lang="zh-TW" altLang="en-US" sz="3200" dirty="0" smtClean="0">
                <a:solidFill>
                  <a:srgbClr val="FF0000"/>
                </a:solidFill>
                <a:latin typeface="方正粗圓" panose="03000509000000000000" pitchFamily="65" charset="-120"/>
                <a:ea typeface="方正粗圓" panose="03000509000000000000" pitchFamily="65" charset="-120"/>
              </a:rPr>
              <a:t>因為</a:t>
            </a:r>
            <a:endParaRPr lang="en-US" altLang="zh-TW" sz="3200" dirty="0" smtClean="0">
              <a:solidFill>
                <a:srgbClr val="FF0000"/>
              </a:solidFill>
              <a:latin typeface="方正粗圓" panose="03000509000000000000" pitchFamily="65" charset="-120"/>
              <a:ea typeface="方正粗圓" panose="03000509000000000000" pitchFamily="65" charset="-120"/>
            </a:endParaRPr>
          </a:p>
          <a:p>
            <a:pPr>
              <a:buFont typeface="Wingdings" panose="05000000000000000000" pitchFamily="2" charset="2"/>
              <a:buChar char="l"/>
            </a:pPr>
            <a:endParaRPr lang="zh-HK" altLang="en-US" sz="2400" dirty="0">
              <a:latin typeface="標楷體" panose="03000509000000000000" pitchFamily="65" charset="-120"/>
              <a:ea typeface="標楷體" panose="03000509000000000000" pitchFamily="65" charset="-120"/>
            </a:endParaRPr>
          </a:p>
          <a:p>
            <a:endParaRPr lang="zh-HK" altLang="en-US" dirty="0"/>
          </a:p>
        </p:txBody>
      </p:sp>
      <p:pic>
        <p:nvPicPr>
          <p:cNvPr id="7" name="圖片 6"/>
          <p:cNvPicPr>
            <a:picLocks noChangeAspect="1"/>
          </p:cNvPicPr>
          <p:nvPr/>
        </p:nvPicPr>
        <p:blipFill>
          <a:blip r:embed="rId2"/>
          <a:stretch>
            <a:fillRect/>
          </a:stretch>
        </p:blipFill>
        <p:spPr>
          <a:xfrm>
            <a:off x="176423" y="2232632"/>
            <a:ext cx="8791154" cy="2343151"/>
          </a:xfrm>
          <a:prstGeom prst="rect">
            <a:avLst/>
          </a:prstGeom>
        </p:spPr>
      </p:pic>
    </p:spTree>
    <p:extLst>
      <p:ext uri="{BB962C8B-B14F-4D97-AF65-F5344CB8AC3E}">
        <p14:creationId xmlns:p14="http://schemas.microsoft.com/office/powerpoint/2010/main" val="426131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4"/>
        <p:cNvGrpSpPr/>
        <p:nvPr/>
      </p:nvGrpSpPr>
      <p:grpSpPr>
        <a:xfrm>
          <a:off x="0" y="0"/>
          <a:ext cx="0" cy="0"/>
          <a:chOff x="0" y="0"/>
          <a:chExt cx="0" cy="0"/>
        </a:xfrm>
      </p:grpSpPr>
      <p:sp>
        <p:nvSpPr>
          <p:cNvPr id="2" name="標題 1"/>
          <p:cNvSpPr>
            <a:spLocks noGrp="1"/>
          </p:cNvSpPr>
          <p:nvPr>
            <p:ph type="title"/>
          </p:nvPr>
        </p:nvSpPr>
        <p:spPr>
          <a:xfrm>
            <a:off x="1183370" y="115730"/>
            <a:ext cx="7188470" cy="575150"/>
          </a:xfrm>
        </p:spPr>
        <p:txBody>
          <a:bodyPr/>
          <a:lstStyle/>
          <a:p>
            <a:r>
              <a:rPr lang="zh-HK" altLang="en-US" dirty="0">
                <a:latin typeface="標楷體" panose="03000509000000000000" pitchFamily="65" charset="-120"/>
                <a:ea typeface="標楷體" panose="03000509000000000000" pitchFamily="65" charset="-120"/>
              </a:rPr>
              <a:t>學生弱能情況</a:t>
            </a:r>
            <a:endParaRPr lang="zh-HK" altLang="en-US" dirty="0"/>
          </a:p>
        </p:txBody>
      </p:sp>
      <p:sp>
        <p:nvSpPr>
          <p:cNvPr id="3" name="副標題 2"/>
          <p:cNvSpPr>
            <a:spLocks noGrp="1"/>
          </p:cNvSpPr>
          <p:nvPr>
            <p:ph type="subTitle" idx="1"/>
          </p:nvPr>
        </p:nvSpPr>
        <p:spPr>
          <a:xfrm>
            <a:off x="1964268" y="1449493"/>
            <a:ext cx="7545492" cy="1235100"/>
          </a:xfrm>
        </p:spPr>
        <p:txBody>
          <a:bodyPr/>
          <a:lstStyle/>
          <a:p>
            <a:pPr algn="l"/>
            <a:endParaRPr lang="en-US" altLang="zh-HK" dirty="0" smtClean="0">
              <a:latin typeface="標楷體" panose="03000509000000000000" pitchFamily="65" charset="-120"/>
              <a:ea typeface="標楷體" panose="03000509000000000000" pitchFamily="65" charset="-120"/>
            </a:endParaRPr>
          </a:p>
          <a:p>
            <a:pPr algn="l"/>
            <a:endParaRPr lang="en-US" altLang="zh-HK" dirty="0">
              <a:latin typeface="標楷體" panose="03000509000000000000" pitchFamily="65" charset="-120"/>
              <a:ea typeface="標楷體" panose="03000509000000000000" pitchFamily="65" charset="-120"/>
            </a:endParaRPr>
          </a:p>
          <a:p>
            <a:pPr algn="l"/>
            <a:endParaRPr lang="en-US" altLang="zh-HK" dirty="0" smtClean="0">
              <a:latin typeface="標楷體" panose="03000509000000000000" pitchFamily="65" charset="-120"/>
              <a:ea typeface="標楷體" panose="03000509000000000000" pitchFamily="65" charset="-120"/>
            </a:endParaRPr>
          </a:p>
          <a:p>
            <a:pPr algn="l"/>
            <a:endParaRPr lang="en-US" altLang="zh-HK" dirty="0">
              <a:latin typeface="標楷體" panose="03000509000000000000" pitchFamily="65" charset="-120"/>
              <a:ea typeface="標楷體" panose="03000509000000000000" pitchFamily="65" charset="-120"/>
            </a:endParaRPr>
          </a:p>
          <a:p>
            <a:pPr algn="l"/>
            <a:endParaRPr lang="en-US" altLang="zh-HK" dirty="0" smtClean="0">
              <a:latin typeface="標楷體" panose="03000509000000000000" pitchFamily="65" charset="-120"/>
              <a:ea typeface="標楷體" panose="03000509000000000000" pitchFamily="65" charset="-120"/>
            </a:endParaRPr>
          </a:p>
          <a:p>
            <a:pPr algn="l"/>
            <a:endParaRPr lang="en-US" altLang="zh-HK" dirty="0">
              <a:latin typeface="標楷體" panose="03000509000000000000" pitchFamily="65" charset="-120"/>
              <a:ea typeface="標楷體" panose="03000509000000000000" pitchFamily="65" charset="-120"/>
            </a:endParaRPr>
          </a:p>
          <a:p>
            <a:pPr algn="l"/>
            <a:endParaRPr lang="en-US" altLang="zh-HK" dirty="0">
              <a:latin typeface="標楷體" panose="03000509000000000000" pitchFamily="65" charset="-120"/>
              <a:ea typeface="標楷體" panose="03000509000000000000" pitchFamily="65" charset="-120"/>
            </a:endParaRPr>
          </a:p>
          <a:p>
            <a:pPr algn="l"/>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溝通障礙」是指學生在言語表達、理解、發音、聲線或說話流暢度上出現 問題，造成溝通上的困難</a:t>
            </a:r>
            <a:endParaRPr lang="en-US" altLang="zh-TW" sz="1600" dirty="0">
              <a:latin typeface="標楷體" panose="03000509000000000000" pitchFamily="65" charset="-120"/>
              <a:ea typeface="標楷體" panose="03000509000000000000" pitchFamily="65" charset="-120"/>
            </a:endParaRPr>
          </a:p>
          <a:p>
            <a:pPr algn="l"/>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視覺感知障礙」是指學生因視覺感知能力缺損而影響學習和日常生活。因</a:t>
            </a:r>
            <a:r>
              <a:rPr lang="zh-TW" altLang="en-US" sz="1600" dirty="0" smtClean="0">
                <a:latin typeface="標楷體" panose="03000509000000000000" pitchFamily="65" charset="-120"/>
                <a:ea typeface="標楷體" panose="03000509000000000000" pitchFamily="65" charset="-120"/>
              </a:rPr>
              <a:t>智力</a:t>
            </a:r>
            <a:r>
              <a:rPr lang="zh-TW" altLang="en-US" sz="1600" dirty="0">
                <a:latin typeface="標楷體" panose="03000509000000000000" pitchFamily="65" charset="-120"/>
                <a:ea typeface="標楷體" panose="03000509000000000000" pitchFamily="65" charset="-120"/>
              </a:rPr>
              <a:t>限制或視力障礙而未能接受評估的學生不計算在內</a:t>
            </a:r>
            <a:endParaRPr lang="en-US" altLang="zh-TW" sz="1600" dirty="0">
              <a:latin typeface="標楷體" panose="03000509000000000000" pitchFamily="65" charset="-120"/>
              <a:ea typeface="標楷體" panose="03000509000000000000" pitchFamily="65" charset="-120"/>
            </a:endParaRPr>
          </a:p>
          <a:p>
            <a:pPr algn="l"/>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手功能障礙」是指學生因上肢功能缺損而影響學習和日常生活</a:t>
            </a:r>
            <a:endParaRPr lang="zh-HK" altLang="en-US" sz="1600" dirty="0">
              <a:latin typeface="標楷體" panose="03000509000000000000" pitchFamily="65" charset="-120"/>
              <a:ea typeface="標楷體" panose="03000509000000000000" pitchFamily="65" charset="-120"/>
            </a:endParaRPr>
          </a:p>
          <a:p>
            <a:endParaRPr lang="zh-HK" altLang="en-US" dirty="0"/>
          </a:p>
        </p:txBody>
      </p:sp>
      <p:graphicFrame>
        <p:nvGraphicFramePr>
          <p:cNvPr id="4" name="表格 3"/>
          <p:cNvGraphicFramePr>
            <a:graphicFrameLocks noGrp="1"/>
          </p:cNvGraphicFramePr>
          <p:nvPr>
            <p:extLst>
              <p:ext uri="{D42A27DB-BD31-4B8C-83A1-F6EECF244321}">
                <p14:modId xmlns:p14="http://schemas.microsoft.com/office/powerpoint/2010/main" val="2863263398"/>
              </p:ext>
            </p:extLst>
          </p:nvPr>
        </p:nvGraphicFramePr>
        <p:xfrm>
          <a:off x="1496907" y="770043"/>
          <a:ext cx="6096000" cy="2316480"/>
        </p:xfrm>
        <a:graphic>
          <a:graphicData uri="http://schemas.openxmlformats.org/drawingml/2006/table">
            <a:tbl>
              <a:tblPr firstRow="1" bandRow="1">
                <a:tableStyleId>{DE5AD95F-94C4-4F7A-B624-DE30E986D820}</a:tableStyleId>
              </a:tblPr>
              <a:tblGrid>
                <a:gridCol w="3048000">
                  <a:extLst>
                    <a:ext uri="{9D8B030D-6E8A-4147-A177-3AD203B41FA5}">
                      <a16:colId xmlns:a16="http://schemas.microsoft.com/office/drawing/2014/main" val="4102137692"/>
                    </a:ext>
                  </a:extLst>
                </a:gridCol>
                <a:gridCol w="3048000">
                  <a:extLst>
                    <a:ext uri="{9D8B030D-6E8A-4147-A177-3AD203B41FA5}">
                      <a16:colId xmlns:a16="http://schemas.microsoft.com/office/drawing/2014/main" val="232996744"/>
                    </a:ext>
                  </a:extLst>
                </a:gridCol>
              </a:tblGrid>
              <a:tr h="370840">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大腦麻痹</a:t>
                      </a:r>
                      <a:endParaRPr lang="zh-HK" altLang="en-US" sz="3200" dirty="0">
                        <a:latin typeface="標楷體" panose="03000509000000000000" pitchFamily="65" charset="-120"/>
                        <a:ea typeface="標楷體" panose="03000509000000000000" pitchFamily="65" charset="-120"/>
                      </a:endParaRPr>
                    </a:p>
                  </a:txBody>
                  <a:tcPr/>
                </a:tc>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約</a:t>
                      </a:r>
                      <a:r>
                        <a:rPr lang="en-US"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45%</a:t>
                      </a:r>
                      <a:endParaRPr lang="zh-HK" altLang="en-US" sz="3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14258164"/>
                  </a:ext>
                </a:extLst>
              </a:tr>
              <a:tr h="370840">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溝通障礙</a:t>
                      </a:r>
                      <a:endParaRPr lang="zh-HK" altLang="en-US" sz="3200" dirty="0">
                        <a:latin typeface="標楷體" panose="03000509000000000000" pitchFamily="65" charset="-120"/>
                        <a:ea typeface="標楷體" panose="03000509000000000000" pitchFamily="65" charset="-120"/>
                      </a:endParaRPr>
                    </a:p>
                  </a:txBody>
                  <a:tcPr/>
                </a:tc>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約</a:t>
                      </a:r>
                      <a:r>
                        <a:rPr lang="en-US"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92%</a:t>
                      </a:r>
                      <a:endParaRPr lang="zh-HK" altLang="en-US" sz="3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158183413"/>
                  </a:ext>
                </a:extLst>
              </a:tr>
              <a:tr h="370840">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視覺感知障礙</a:t>
                      </a:r>
                      <a:endParaRPr lang="zh-HK" altLang="en-US" sz="3200" dirty="0">
                        <a:latin typeface="標楷體" panose="03000509000000000000" pitchFamily="65" charset="-120"/>
                        <a:ea typeface="標楷體" panose="03000509000000000000" pitchFamily="65" charset="-120"/>
                      </a:endParaRPr>
                    </a:p>
                  </a:txBody>
                  <a:tcPr/>
                </a:tc>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約</a:t>
                      </a:r>
                      <a:r>
                        <a:rPr lang="en-US" altLang="zh-TW"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38</a:t>
                      </a:r>
                      <a:r>
                        <a:rPr lang="en-US"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a:t>
                      </a:r>
                      <a:endParaRPr lang="zh-HK" altLang="en-US" sz="3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206915706"/>
                  </a:ext>
                </a:extLst>
              </a:tr>
              <a:tr h="370840">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手功能障礙</a:t>
                      </a:r>
                      <a:endParaRPr lang="zh-HK" altLang="en-US" sz="3200" dirty="0">
                        <a:latin typeface="標楷體" panose="03000509000000000000" pitchFamily="65" charset="-120"/>
                        <a:ea typeface="標楷體" panose="03000509000000000000" pitchFamily="65" charset="-120"/>
                      </a:endParaRPr>
                    </a:p>
                  </a:txBody>
                  <a:tcPr/>
                </a:tc>
                <a:tc>
                  <a:txBody>
                    <a:bodyPr/>
                    <a:lstStyle/>
                    <a:p>
                      <a:r>
                        <a:rPr lang="zh-TW"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約</a:t>
                      </a:r>
                      <a:r>
                        <a:rPr lang="en-US" altLang="zh-HK" sz="3200" b="0" i="0" u="none" strike="noStrike" cap="none" dirty="0" smtClean="0">
                          <a:solidFill>
                            <a:srgbClr val="000000"/>
                          </a:solidFill>
                          <a:effectLst/>
                          <a:latin typeface="標楷體" panose="03000509000000000000" pitchFamily="65" charset="-120"/>
                          <a:ea typeface="標楷體" panose="03000509000000000000" pitchFamily="65" charset="-120"/>
                          <a:cs typeface="Arial"/>
                          <a:sym typeface="Arial"/>
                        </a:rPr>
                        <a:t>92%</a:t>
                      </a:r>
                      <a:endParaRPr lang="zh-HK" altLang="en-US" sz="3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227950120"/>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7675" y="92869"/>
            <a:ext cx="7886700" cy="783431"/>
          </a:xfrm>
          <a:solidFill>
            <a:srgbClr val="CCCCFF"/>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句子練習</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447675" y="810927"/>
            <a:ext cx="7886700" cy="3263504"/>
          </a:xfrm>
        </p:spPr>
        <p:txBody>
          <a:bodyPr/>
          <a:lstStyle/>
          <a:p>
            <a:pPr marL="0" indent="0">
              <a:buNone/>
            </a:pPr>
            <a:r>
              <a:rPr lang="zh-TW" altLang="en-US" sz="2400" dirty="0" smtClean="0">
                <a:latin typeface="方正粗圓" panose="03000509000000000000" pitchFamily="65" charset="-120"/>
                <a:ea typeface="方正粗圓" panose="03000509000000000000" pitchFamily="65" charset="-120"/>
              </a:rPr>
              <a:t>內容</a:t>
            </a:r>
            <a:r>
              <a:rPr lang="en-US" altLang="zh-TW" sz="2400" dirty="0" smtClean="0">
                <a:latin typeface="方正粗圓" panose="03000509000000000000" pitchFamily="65" charset="-120"/>
                <a:ea typeface="方正粗圓" panose="03000509000000000000" pitchFamily="65" charset="-120"/>
              </a:rPr>
              <a:t>:</a:t>
            </a:r>
          </a:p>
          <a:p>
            <a:pPr>
              <a:buFont typeface="Wingdings" panose="05000000000000000000" pitchFamily="2" charset="2"/>
              <a:buChar char="l"/>
            </a:pPr>
            <a:r>
              <a:rPr lang="zh-TW" altLang="en-US" sz="2400" dirty="0" smtClean="0">
                <a:latin typeface="方正粗圓" panose="03000509000000000000" pitchFamily="65" charset="-120"/>
                <a:ea typeface="方正粗圓" panose="03000509000000000000" pitchFamily="65" charset="-120"/>
              </a:rPr>
              <a:t>配合課程</a:t>
            </a:r>
            <a:r>
              <a:rPr lang="en-US" altLang="zh-TW" sz="2400" dirty="0" smtClean="0">
                <a:latin typeface="方正粗圓" panose="03000509000000000000" pitchFamily="65" charset="-120"/>
                <a:ea typeface="方正粗圓" panose="03000509000000000000" pitchFamily="65" charset="-120"/>
              </a:rPr>
              <a:t>:</a:t>
            </a:r>
            <a:r>
              <a:rPr lang="zh-TW" altLang="en-US" sz="3600" dirty="0" smtClean="0">
                <a:solidFill>
                  <a:srgbClr val="7030A0"/>
                </a:solidFill>
                <a:latin typeface="方正粗圓" panose="03000509000000000000" pitchFamily="65" charset="-120"/>
                <a:ea typeface="方正粗圓" panose="03000509000000000000" pitchFamily="65" charset="-120"/>
              </a:rPr>
              <a:t>顏</a:t>
            </a:r>
            <a:r>
              <a:rPr lang="zh-TW" altLang="en-US" sz="3600" dirty="0" smtClean="0">
                <a:solidFill>
                  <a:srgbClr val="00B050"/>
                </a:solidFill>
                <a:latin typeface="方正粗圓" panose="03000509000000000000" pitchFamily="65" charset="-120"/>
                <a:ea typeface="方正粗圓" panose="03000509000000000000" pitchFamily="65" charset="-120"/>
              </a:rPr>
              <a:t>色</a:t>
            </a:r>
            <a:r>
              <a:rPr lang="zh-TW" altLang="en-US" sz="3600" dirty="0" smtClean="0">
                <a:solidFill>
                  <a:srgbClr val="0070C0"/>
                </a:solidFill>
                <a:latin typeface="方正粗圓" panose="03000509000000000000" pitchFamily="65" charset="-120"/>
                <a:ea typeface="方正粗圓" panose="03000509000000000000" pitchFamily="65" charset="-120"/>
              </a:rPr>
              <a:t>詞</a:t>
            </a:r>
            <a:endParaRPr lang="en-US" altLang="zh-TW" sz="3600" dirty="0">
              <a:solidFill>
                <a:srgbClr val="0070C0"/>
              </a:solidFill>
              <a:latin typeface="方正粗圓" panose="03000509000000000000" pitchFamily="65" charset="-120"/>
              <a:ea typeface="方正粗圓" panose="03000509000000000000" pitchFamily="65" charset="-120"/>
            </a:endParaRPr>
          </a:p>
          <a:p>
            <a:pPr marL="0" indent="0">
              <a:buNone/>
            </a:pPr>
            <a:endParaRPr lang="zh-HK" altLang="en-US" dirty="0">
              <a:latin typeface="標楷體" panose="03000509000000000000" pitchFamily="65" charset="-120"/>
              <a:ea typeface="標楷體" panose="03000509000000000000" pitchFamily="65" charset="-120"/>
            </a:endParaRPr>
          </a:p>
          <a:p>
            <a:pPr marL="0" indent="0">
              <a:buNone/>
            </a:pPr>
            <a:endParaRPr lang="zh-HK" altLang="en-US" dirty="0"/>
          </a:p>
        </p:txBody>
      </p:sp>
      <p:pic>
        <p:nvPicPr>
          <p:cNvPr id="4" name="圖片 3"/>
          <p:cNvPicPr>
            <a:picLocks noChangeAspect="1"/>
          </p:cNvPicPr>
          <p:nvPr/>
        </p:nvPicPr>
        <p:blipFill>
          <a:blip r:embed="rId2"/>
          <a:stretch>
            <a:fillRect/>
          </a:stretch>
        </p:blipFill>
        <p:spPr>
          <a:xfrm>
            <a:off x="0" y="1762516"/>
            <a:ext cx="4986377" cy="2511212"/>
          </a:xfrm>
          <a:prstGeom prst="rect">
            <a:avLst/>
          </a:prstGeom>
        </p:spPr>
      </p:pic>
      <p:pic>
        <p:nvPicPr>
          <p:cNvPr id="5" name="圖片 4"/>
          <p:cNvPicPr>
            <a:picLocks noChangeAspect="1"/>
          </p:cNvPicPr>
          <p:nvPr/>
        </p:nvPicPr>
        <p:blipFill>
          <a:blip r:embed="rId3"/>
          <a:stretch>
            <a:fillRect/>
          </a:stretch>
        </p:blipFill>
        <p:spPr>
          <a:xfrm>
            <a:off x="5053012" y="2331309"/>
            <a:ext cx="4090988" cy="2591926"/>
          </a:xfrm>
          <a:prstGeom prst="rect">
            <a:avLst/>
          </a:prstGeom>
        </p:spPr>
      </p:pic>
    </p:spTree>
    <p:extLst>
      <p:ext uri="{BB962C8B-B14F-4D97-AF65-F5344CB8AC3E}">
        <p14:creationId xmlns:p14="http://schemas.microsoft.com/office/powerpoint/2010/main" val="4277517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rgbClr val="FF7C80"/>
          </a:solidFill>
        </p:spPr>
        <p:txBody>
          <a:bodyPr/>
          <a:lstStyle/>
          <a:p>
            <a:r>
              <a:rPr lang="zh-TW" altLang="en-US" b="0" dirty="0" smtClean="0">
                <a:latin typeface="方正粗圓" panose="03000509000000000000" pitchFamily="65" charset="-120"/>
                <a:ea typeface="方正粗圓" panose="03000509000000000000" pitchFamily="65" charset="-120"/>
              </a:rPr>
              <a:t>課堂</a:t>
            </a:r>
            <a:r>
              <a:rPr lang="zh-TW" altLang="en-US" b="0" dirty="0">
                <a:latin typeface="方正粗圓" panose="03000509000000000000" pitchFamily="65" charset="-120"/>
                <a:ea typeface="方正粗圓" panose="03000509000000000000" pitchFamily="65" charset="-120"/>
              </a:rPr>
              <a:t>內容</a:t>
            </a:r>
            <a:r>
              <a:rPr lang="en-US" altLang="zh-TW" b="0" dirty="0" smtClean="0">
                <a:latin typeface="方正粗圓" panose="03000509000000000000" pitchFamily="65" charset="-120"/>
                <a:ea typeface="方正粗圓" panose="03000509000000000000" pitchFamily="65" charset="-120"/>
              </a:rPr>
              <a:t>-</a:t>
            </a:r>
            <a:r>
              <a:rPr lang="zh-TW" altLang="en-US" b="0" dirty="0" smtClean="0">
                <a:latin typeface="方正粗圓" panose="03000509000000000000" pitchFamily="65" charset="-120"/>
                <a:ea typeface="方正粗圓" panose="03000509000000000000" pitchFamily="65" charset="-120"/>
              </a:rPr>
              <a:t>主題短講</a:t>
            </a:r>
            <a:endParaRPr lang="zh-HK" altLang="en-US" b="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1952737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7C80"/>
          </a:solidFill>
        </p:spPr>
        <p:txBody>
          <a:bodyPr/>
          <a:lstStyle/>
          <a:p>
            <a:r>
              <a:rPr lang="zh-TW" altLang="en-US" b="0" dirty="0" smtClean="0">
                <a:latin typeface="方正粗圓" panose="03000509000000000000" pitchFamily="65" charset="-120"/>
                <a:ea typeface="方正粗圓" panose="03000509000000000000" pitchFamily="65" charset="-120"/>
              </a:rPr>
              <a:t>課堂</a:t>
            </a:r>
            <a:r>
              <a:rPr lang="zh-TW" altLang="en-US" b="0" dirty="0">
                <a:latin typeface="方正粗圓" panose="03000509000000000000" pitchFamily="65" charset="-120"/>
                <a:ea typeface="方正粗圓" panose="03000509000000000000" pitchFamily="65" charset="-120"/>
              </a:rPr>
              <a:t>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主題短講</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628650" y="1369218"/>
            <a:ext cx="7886700" cy="3414655"/>
          </a:xfrm>
        </p:spPr>
        <p:txBody>
          <a:bodyPr>
            <a:normAutofit/>
          </a:bodyPr>
          <a:lstStyle/>
          <a:p>
            <a:pPr marL="0" indent="0">
              <a:buNone/>
            </a:pPr>
            <a:r>
              <a:rPr lang="zh-TW" altLang="en-US" dirty="0" smtClean="0">
                <a:latin typeface="標楷體" panose="03000509000000000000" pitchFamily="65" charset="-120"/>
                <a:ea typeface="標楷體" panose="03000509000000000000" pitchFamily="65" charset="-120"/>
              </a:rPr>
              <a:t>主題</a:t>
            </a:r>
            <a:r>
              <a:rPr lang="en-US" altLang="zh-TW" dirty="0" smtClean="0">
                <a:latin typeface="標楷體" panose="03000509000000000000" pitchFamily="65" charset="-120"/>
                <a:ea typeface="標楷體" panose="03000509000000000000" pitchFamily="65" charset="-120"/>
              </a:rPr>
              <a:t>:</a:t>
            </a:r>
          </a:p>
          <a:p>
            <a:r>
              <a:rPr lang="zh-TW" altLang="en-US" dirty="0" smtClean="0">
                <a:latin typeface="方正粗圓" panose="03000509000000000000" pitchFamily="65" charset="-120"/>
                <a:ea typeface="方正粗圓" panose="03000509000000000000" pitchFamily="65" charset="-120"/>
              </a:rPr>
              <a:t>介紹</a:t>
            </a:r>
            <a:r>
              <a:rPr lang="zh-TW" altLang="en-US" dirty="0" smtClean="0">
                <a:solidFill>
                  <a:srgbClr val="FF0000"/>
                </a:solidFill>
                <a:latin typeface="方正粗圓" panose="03000509000000000000" pitchFamily="65" charset="-120"/>
                <a:ea typeface="方正粗圓" panose="03000509000000000000" pitchFamily="65" charset="-120"/>
              </a:rPr>
              <a:t>學校設施</a:t>
            </a:r>
            <a:r>
              <a:rPr lang="zh-TW" altLang="en-US" dirty="0" smtClean="0">
                <a:latin typeface="方正粗圓" panose="03000509000000000000" pitchFamily="65" charset="-120"/>
                <a:ea typeface="方正粗圓" panose="03000509000000000000" pitchFamily="65" charset="-120"/>
              </a:rPr>
              <a:t>及用途</a:t>
            </a:r>
            <a:endParaRPr lang="en-US" altLang="zh-TW" dirty="0" smtClean="0">
              <a:latin typeface="方正粗圓" panose="03000509000000000000" pitchFamily="65" charset="-120"/>
              <a:ea typeface="方正粗圓" panose="03000509000000000000" pitchFamily="65" charset="-120"/>
            </a:endParaRPr>
          </a:p>
          <a:p>
            <a:r>
              <a:rPr lang="zh-TW" altLang="en-US" dirty="0" smtClean="0">
                <a:latin typeface="方正粗圓" panose="03000509000000000000" pitchFamily="65" charset="-120"/>
                <a:ea typeface="方正粗圓" panose="03000509000000000000" pitchFamily="65" charset="-120"/>
              </a:rPr>
              <a:t>介紹</a:t>
            </a:r>
            <a:r>
              <a:rPr lang="zh-TW" altLang="en-US" dirty="0" smtClean="0">
                <a:solidFill>
                  <a:srgbClr val="FF0000"/>
                </a:solidFill>
                <a:latin typeface="方正粗圓" panose="03000509000000000000" pitchFamily="65" charset="-120"/>
                <a:ea typeface="方正粗圓" panose="03000509000000000000" pitchFamily="65" charset="-120"/>
              </a:rPr>
              <a:t>社區設施</a:t>
            </a:r>
            <a:r>
              <a:rPr lang="zh-TW" altLang="en-US" dirty="0" smtClean="0">
                <a:latin typeface="方正粗圓" panose="03000509000000000000" pitchFamily="65" charset="-120"/>
                <a:ea typeface="方正粗圓" panose="03000509000000000000" pitchFamily="65" charset="-120"/>
              </a:rPr>
              <a:t>及用途</a:t>
            </a:r>
            <a:endParaRPr lang="en-US" altLang="zh-TW" dirty="0" smtClean="0">
              <a:latin typeface="方正粗圓" panose="03000509000000000000" pitchFamily="65" charset="-120"/>
              <a:ea typeface="方正粗圓" panose="03000509000000000000" pitchFamily="65" charset="-120"/>
            </a:endParaRPr>
          </a:p>
          <a:p>
            <a:r>
              <a:rPr lang="zh-TW" altLang="en-US" dirty="0">
                <a:latin typeface="方正粗圓" panose="03000509000000000000" pitchFamily="65" charset="-120"/>
                <a:ea typeface="方正粗圓" panose="03000509000000000000" pitchFamily="65" charset="-120"/>
              </a:rPr>
              <a:t>介紹</a:t>
            </a:r>
            <a:r>
              <a:rPr lang="zh-TW" altLang="zh-MO" dirty="0" smtClean="0">
                <a:latin typeface="方正粗圓" panose="03000509000000000000" pitchFamily="65" charset="-120"/>
                <a:ea typeface="方正粗圓" panose="03000509000000000000" pitchFamily="65" charset="-120"/>
              </a:rPr>
              <a:t>不同</a:t>
            </a:r>
            <a:r>
              <a:rPr lang="zh-TW" altLang="zh-MO" dirty="0">
                <a:solidFill>
                  <a:srgbClr val="FF0000"/>
                </a:solidFill>
                <a:latin typeface="方正粗圓" panose="03000509000000000000" pitchFamily="65" charset="-120"/>
                <a:ea typeface="方正粗圓" panose="03000509000000000000" pitchFamily="65" charset="-120"/>
              </a:rPr>
              <a:t>職業</a:t>
            </a:r>
            <a:r>
              <a:rPr lang="zh-TW" altLang="zh-MO" dirty="0">
                <a:latin typeface="方正粗圓" panose="03000509000000000000" pitchFamily="65" charset="-120"/>
                <a:ea typeface="方正粗圓" panose="03000509000000000000" pitchFamily="65" charset="-120"/>
              </a:rPr>
              <a:t>及其</a:t>
            </a:r>
            <a:r>
              <a:rPr lang="zh-TW" altLang="zh-MO" dirty="0" smtClean="0">
                <a:latin typeface="方正粗圓" panose="03000509000000000000" pitchFamily="65" charset="-120"/>
                <a:ea typeface="方正粗圓" panose="03000509000000000000" pitchFamily="65" charset="-120"/>
              </a:rPr>
              <a:t>特點</a:t>
            </a:r>
            <a:endParaRPr lang="en-US" altLang="zh-TW" dirty="0" smtClean="0">
              <a:latin typeface="方正粗圓" panose="03000509000000000000" pitchFamily="65" charset="-120"/>
              <a:ea typeface="方正粗圓" panose="03000509000000000000" pitchFamily="65" charset="-120"/>
            </a:endParaRPr>
          </a:p>
          <a:p>
            <a:r>
              <a:rPr lang="zh-TW" altLang="zh-MO" dirty="0">
                <a:latin typeface="方正粗圓" panose="03000509000000000000" pitchFamily="65" charset="-120"/>
                <a:ea typeface="方正粗圓" panose="03000509000000000000" pitchFamily="65" charset="-120"/>
              </a:rPr>
              <a:t>介紹</a:t>
            </a:r>
            <a:r>
              <a:rPr lang="zh-TW" altLang="zh-MO" dirty="0" smtClean="0">
                <a:solidFill>
                  <a:srgbClr val="FF0000"/>
                </a:solidFill>
                <a:latin typeface="方正粗圓" panose="03000509000000000000" pitchFamily="65" charset="-120"/>
                <a:ea typeface="方正粗圓" panose="03000509000000000000" pitchFamily="65" charset="-120"/>
              </a:rPr>
              <a:t>自己</a:t>
            </a:r>
            <a:endParaRPr lang="en-US" altLang="zh-TW" dirty="0" smtClean="0">
              <a:solidFill>
                <a:srgbClr val="FF0000"/>
              </a:solidFill>
              <a:latin typeface="方正粗圓" panose="03000509000000000000" pitchFamily="65" charset="-120"/>
              <a:ea typeface="方正粗圓" panose="03000509000000000000" pitchFamily="65" charset="-120"/>
            </a:endParaRPr>
          </a:p>
          <a:p>
            <a:r>
              <a:rPr lang="zh-TW" altLang="zh-MO" dirty="0">
                <a:latin typeface="方正粗圓" panose="03000509000000000000" pitchFamily="65" charset="-120"/>
                <a:ea typeface="方正粗圓" panose="03000509000000000000" pitchFamily="65" charset="-120"/>
              </a:rPr>
              <a:t>介紹自己</a:t>
            </a:r>
            <a:r>
              <a:rPr lang="zh-TW" altLang="zh-MO" dirty="0">
                <a:solidFill>
                  <a:srgbClr val="FF0000"/>
                </a:solidFill>
                <a:latin typeface="方正粗圓" panose="03000509000000000000" pitchFamily="65" charset="-120"/>
                <a:ea typeface="方正粗圓" panose="03000509000000000000" pitchFamily="65" charset="-120"/>
              </a:rPr>
              <a:t>喜歡的茶座飲品和</a:t>
            </a:r>
            <a:r>
              <a:rPr lang="zh-TW" altLang="zh-MO" dirty="0" smtClean="0">
                <a:solidFill>
                  <a:srgbClr val="FF0000"/>
                </a:solidFill>
                <a:latin typeface="方正粗圓" panose="03000509000000000000" pitchFamily="65" charset="-120"/>
                <a:ea typeface="方正粗圓" panose="03000509000000000000" pitchFamily="65" charset="-120"/>
              </a:rPr>
              <a:t>食品</a:t>
            </a:r>
            <a:endParaRPr lang="en-US" altLang="zh-TW" dirty="0" smtClean="0">
              <a:solidFill>
                <a:srgbClr val="FF0000"/>
              </a:solidFill>
              <a:latin typeface="方正粗圓" panose="03000509000000000000" pitchFamily="65" charset="-120"/>
              <a:ea typeface="方正粗圓" panose="03000509000000000000" pitchFamily="65" charset="-120"/>
            </a:endParaRPr>
          </a:p>
          <a:p>
            <a:r>
              <a:rPr lang="zh-TW" altLang="zh-MO" dirty="0">
                <a:latin typeface="方正粗圓" panose="03000509000000000000" pitchFamily="65" charset="-120"/>
                <a:ea typeface="方正粗圓" panose="03000509000000000000" pitchFamily="65" charset="-120"/>
              </a:rPr>
              <a:t>介紹自己</a:t>
            </a:r>
            <a:r>
              <a:rPr lang="zh-TW" altLang="zh-MO" dirty="0" smtClean="0">
                <a:latin typeface="方正粗圓" panose="03000509000000000000" pitchFamily="65" charset="-120"/>
                <a:ea typeface="方正粗圓" panose="03000509000000000000" pitchFamily="65" charset="-120"/>
              </a:rPr>
              <a:t>喜歡</a:t>
            </a:r>
            <a:r>
              <a:rPr lang="zh-TW" altLang="en-US" dirty="0" smtClean="0">
                <a:solidFill>
                  <a:srgbClr val="FF0000"/>
                </a:solidFill>
                <a:latin typeface="方正粗圓" panose="03000509000000000000" pitchFamily="65" charset="-120"/>
                <a:ea typeface="方正粗圓" panose="03000509000000000000" pitchFamily="65" charset="-120"/>
              </a:rPr>
              <a:t>購物地點</a:t>
            </a:r>
            <a:endParaRPr lang="en-US" altLang="zh-TW" dirty="0" smtClean="0">
              <a:solidFill>
                <a:srgbClr val="FF0000"/>
              </a:solidFill>
              <a:latin typeface="方正粗圓" panose="03000509000000000000" pitchFamily="65" charset="-120"/>
              <a:ea typeface="方正粗圓" panose="03000509000000000000" pitchFamily="65" charset="-120"/>
            </a:endParaRPr>
          </a:p>
          <a:p>
            <a:r>
              <a:rPr lang="zh-TW" altLang="zh-MO" dirty="0" smtClean="0">
                <a:latin typeface="方正粗圓" panose="03000509000000000000" pitchFamily="65" charset="-120"/>
                <a:ea typeface="方正粗圓" panose="03000509000000000000" pitchFamily="65" charset="-120"/>
              </a:rPr>
              <a:t>介紹</a:t>
            </a:r>
            <a:r>
              <a:rPr lang="zh-TW" altLang="zh-MO" dirty="0">
                <a:latin typeface="方正粗圓" panose="03000509000000000000" pitchFamily="65" charset="-120"/>
                <a:ea typeface="方正粗圓" panose="03000509000000000000" pitchFamily="65" charset="-120"/>
              </a:rPr>
              <a:t>一個</a:t>
            </a:r>
            <a:r>
              <a:rPr lang="zh-TW" altLang="zh-MO" dirty="0">
                <a:solidFill>
                  <a:srgbClr val="FF0000"/>
                </a:solidFill>
                <a:latin typeface="方正粗圓" panose="03000509000000000000" pitchFamily="65" charset="-120"/>
                <a:ea typeface="方正粗圓" panose="03000509000000000000" pitchFamily="65" charset="-120"/>
              </a:rPr>
              <a:t>想去遊覽的中國景</a:t>
            </a:r>
            <a:r>
              <a:rPr lang="zh-TW" altLang="zh-MO" dirty="0" smtClean="0">
                <a:solidFill>
                  <a:srgbClr val="FF0000"/>
                </a:solidFill>
                <a:latin typeface="方正粗圓" panose="03000509000000000000" pitchFamily="65" charset="-120"/>
                <a:ea typeface="方正粗圓" panose="03000509000000000000" pitchFamily="65" charset="-120"/>
              </a:rPr>
              <a:t>點</a:t>
            </a:r>
            <a:endParaRPr lang="en-US" altLang="zh-TW" dirty="0" smtClean="0">
              <a:solidFill>
                <a:srgbClr val="FF0000"/>
              </a:solidFill>
              <a:latin typeface="方正粗圓" panose="03000509000000000000" pitchFamily="65" charset="-120"/>
              <a:ea typeface="方正粗圓" panose="03000509000000000000" pitchFamily="65" charset="-120"/>
            </a:endParaRPr>
          </a:p>
          <a:p>
            <a:r>
              <a:rPr lang="zh-TW" altLang="zh-MO" dirty="0">
                <a:latin typeface="方正粗圓" panose="03000509000000000000" pitchFamily="65" charset="-120"/>
                <a:ea typeface="方正粗圓" panose="03000509000000000000" pitchFamily="65" charset="-120"/>
              </a:rPr>
              <a:t>介紹一道</a:t>
            </a:r>
            <a:r>
              <a:rPr lang="zh-TW" altLang="zh-MO" dirty="0">
                <a:solidFill>
                  <a:srgbClr val="FF0000"/>
                </a:solidFill>
                <a:latin typeface="方正粗圓" panose="03000509000000000000" pitchFamily="65" charset="-120"/>
                <a:ea typeface="方正粗圓" panose="03000509000000000000" pitchFamily="65" charset="-120"/>
              </a:rPr>
              <a:t>家常菜的製作</a:t>
            </a:r>
            <a:r>
              <a:rPr lang="zh-TW" altLang="zh-MO" dirty="0" smtClean="0">
                <a:solidFill>
                  <a:srgbClr val="FF0000"/>
                </a:solidFill>
                <a:latin typeface="方正粗圓" panose="03000509000000000000" pitchFamily="65" charset="-120"/>
                <a:ea typeface="方正粗圓" panose="03000509000000000000" pitchFamily="65" charset="-120"/>
              </a:rPr>
              <a:t>方法</a:t>
            </a:r>
            <a:endParaRPr lang="en-US" altLang="zh-TW" dirty="0" smtClean="0">
              <a:solidFill>
                <a:srgbClr val="FF0000"/>
              </a:solidFill>
              <a:latin typeface="方正粗圓" panose="03000509000000000000" pitchFamily="65" charset="-120"/>
              <a:ea typeface="方正粗圓" panose="03000509000000000000" pitchFamily="65" charset="-120"/>
            </a:endParaRPr>
          </a:p>
          <a:p>
            <a:r>
              <a:rPr lang="zh-TW" altLang="zh-MO" dirty="0">
                <a:latin typeface="方正粗圓" panose="03000509000000000000" pitchFamily="65" charset="-120"/>
                <a:ea typeface="方正粗圓" panose="03000509000000000000" pitchFamily="65" charset="-120"/>
              </a:rPr>
              <a:t>介紹一個</a:t>
            </a:r>
            <a:r>
              <a:rPr lang="zh-TW" altLang="zh-MO" dirty="0">
                <a:solidFill>
                  <a:srgbClr val="FF0000"/>
                </a:solidFill>
                <a:latin typeface="方正粗圓" panose="03000509000000000000" pitchFamily="65" charset="-120"/>
                <a:ea typeface="方正粗圓" panose="03000509000000000000" pitchFamily="65" charset="-120"/>
              </a:rPr>
              <a:t>鍛煉身體</a:t>
            </a:r>
            <a:r>
              <a:rPr lang="zh-TW" altLang="zh-MO" dirty="0">
                <a:latin typeface="方正粗圓" panose="03000509000000000000" pitchFamily="65" charset="-120"/>
                <a:ea typeface="方正粗圓" panose="03000509000000000000" pitchFamily="65" charset="-120"/>
              </a:rPr>
              <a:t>的方法</a:t>
            </a:r>
            <a:endParaRPr lang="zh-HK" altLang="en-US" dirty="0">
              <a:latin typeface="方正粗圓" panose="03000509000000000000" pitchFamily="65" charset="-120"/>
              <a:ea typeface="方正粗圓" panose="03000509000000000000" pitchFamily="65" charset="-120"/>
            </a:endParaRPr>
          </a:p>
        </p:txBody>
      </p:sp>
      <p:sp>
        <p:nvSpPr>
          <p:cNvPr id="4" name="文字方塊 3">
            <a:extLst>
              <a:ext uri="{FF2B5EF4-FFF2-40B4-BE49-F238E27FC236}">
                <a16:creationId xmlns:a16="http://schemas.microsoft.com/office/drawing/2014/main" id="{4A91D76C-017A-4A74-8BF9-08CFEB1CDD13}"/>
              </a:ext>
            </a:extLst>
          </p:cNvPr>
          <p:cNvSpPr txBox="1"/>
          <p:nvPr/>
        </p:nvSpPr>
        <p:spPr>
          <a:xfrm>
            <a:off x="3696629" y="1775365"/>
            <a:ext cx="3847171" cy="507831"/>
          </a:xfrm>
          <a:prstGeom prst="rect">
            <a:avLst/>
          </a:prstGeom>
          <a:solidFill>
            <a:srgbClr val="FFC0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與日常生活相關的主題</a:t>
            </a:r>
            <a:endParaRPr lang="zh-HK" altLang="en-US" sz="2700" dirty="0">
              <a:latin typeface="方正粗圓" panose="03000509000000000000" pitchFamily="65" charset="-120"/>
              <a:ea typeface="方正粗圓" panose="03000509000000000000" pitchFamily="65" charset="-120"/>
            </a:endParaRPr>
          </a:p>
        </p:txBody>
      </p:sp>
      <p:sp>
        <p:nvSpPr>
          <p:cNvPr id="5" name="文字方塊 4">
            <a:extLst>
              <a:ext uri="{FF2B5EF4-FFF2-40B4-BE49-F238E27FC236}">
                <a16:creationId xmlns:a16="http://schemas.microsoft.com/office/drawing/2014/main" id="{4A91D76C-017A-4A74-8BF9-08CFEB1CDD13}"/>
              </a:ext>
            </a:extLst>
          </p:cNvPr>
          <p:cNvSpPr txBox="1"/>
          <p:nvPr/>
        </p:nvSpPr>
        <p:spPr>
          <a:xfrm>
            <a:off x="4056510" y="2423884"/>
            <a:ext cx="3159044" cy="507831"/>
          </a:xfrm>
          <a:prstGeom prst="rect">
            <a:avLst/>
          </a:prstGeom>
          <a:solidFill>
            <a:srgbClr val="FFC0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內容結構有重複性</a:t>
            </a:r>
            <a:endParaRPr lang="zh-HK" altLang="en-US" sz="270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5642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962" y="108903"/>
            <a:ext cx="8520600" cy="572700"/>
          </a:xfrm>
          <a:solidFill>
            <a:srgbClr val="FF7C80"/>
          </a:solidFill>
        </p:spPr>
        <p:txBody>
          <a:bodyPr/>
          <a:lstStyle/>
          <a:p>
            <a:r>
              <a:rPr lang="zh-TW" altLang="en-US" b="0" dirty="0" smtClean="0">
                <a:latin typeface="方正粗圓" panose="03000509000000000000" pitchFamily="65" charset="-120"/>
                <a:ea typeface="方正粗圓" panose="03000509000000000000" pitchFamily="65" charset="-120"/>
              </a:rPr>
              <a:t>課堂</a:t>
            </a:r>
            <a:r>
              <a:rPr lang="zh-TW" altLang="en-US" b="0" dirty="0">
                <a:latin typeface="方正粗圓" panose="03000509000000000000" pitchFamily="65" charset="-120"/>
                <a:ea typeface="方正粗圓" panose="03000509000000000000" pitchFamily="65" charset="-120"/>
              </a:rPr>
              <a:t>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主題短講</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88962" y="751380"/>
            <a:ext cx="8520600" cy="3416400"/>
          </a:xfrm>
        </p:spPr>
        <p:txBody>
          <a:bodyPr/>
          <a:lstStyle/>
          <a:p>
            <a:pPr marL="0" indent="0">
              <a:buNone/>
            </a:pPr>
            <a:r>
              <a:rPr lang="zh-TW" altLang="en-US" dirty="0">
                <a:latin typeface="標楷體" panose="03000509000000000000" pitchFamily="65" charset="-120"/>
                <a:ea typeface="標楷體" panose="03000509000000000000" pitchFamily="65" charset="-120"/>
              </a:rPr>
              <a:t>策略</a:t>
            </a:r>
            <a:r>
              <a:rPr lang="en-US" altLang="zh-TW"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a:p>
            <a:pPr marL="0" indent="0">
              <a:buNone/>
            </a:pPr>
            <a:endParaRPr lang="zh-HK" altLang="en-US" dirty="0"/>
          </a:p>
        </p:txBody>
      </p:sp>
      <p:pic>
        <p:nvPicPr>
          <p:cNvPr id="7" name="圖片 6">
            <a:extLst>
              <a:ext uri="{FF2B5EF4-FFF2-40B4-BE49-F238E27FC236}">
                <a16:creationId xmlns:a16="http://schemas.microsoft.com/office/drawing/2014/main" id="{EFC74008-11F6-4330-ACBA-1F072CD7C71B}"/>
              </a:ext>
            </a:extLst>
          </p:cNvPr>
          <p:cNvPicPr>
            <a:picLocks noChangeAspect="1"/>
          </p:cNvPicPr>
          <p:nvPr/>
        </p:nvPicPr>
        <p:blipFill rotWithShape="1">
          <a:blip r:embed="rId2">
            <a:extLst>
              <a:ext uri="{28A0092B-C50C-407E-A947-70E740481C1C}">
                <a14:useLocalDpi xmlns:a14="http://schemas.microsoft.com/office/drawing/2010/main" val="0"/>
              </a:ext>
            </a:extLst>
          </a:blip>
          <a:srcRect l="14762" t="34762" r="13043" b="10649"/>
          <a:stretch/>
        </p:blipFill>
        <p:spPr>
          <a:xfrm>
            <a:off x="83096" y="751380"/>
            <a:ext cx="8911523" cy="3615466"/>
          </a:xfrm>
          <a:prstGeom prst="rect">
            <a:avLst/>
          </a:prstGeom>
        </p:spPr>
      </p:pic>
      <p:sp>
        <p:nvSpPr>
          <p:cNvPr id="8" name="圖說文字: 向下箭號 7">
            <a:extLst>
              <a:ext uri="{FF2B5EF4-FFF2-40B4-BE49-F238E27FC236}">
                <a16:creationId xmlns:a16="http://schemas.microsoft.com/office/drawing/2014/main" id="{74735397-78CF-4744-BB78-097B5FDCD6F5}"/>
              </a:ext>
            </a:extLst>
          </p:cNvPr>
          <p:cNvSpPr/>
          <p:nvPr/>
        </p:nvSpPr>
        <p:spPr>
          <a:xfrm>
            <a:off x="83095" y="933267"/>
            <a:ext cx="2724581" cy="509771"/>
          </a:xfrm>
          <a:prstGeom prst="downArrowCallout">
            <a:avLst>
              <a:gd name="adj1" fmla="val 0"/>
              <a:gd name="adj2" fmla="val 25000"/>
              <a:gd name="adj3" fmla="val 25000"/>
              <a:gd name="adj4" fmla="val 64977"/>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HK" altLang="en-US" sz="1050"/>
          </a:p>
        </p:txBody>
      </p:sp>
      <p:sp>
        <p:nvSpPr>
          <p:cNvPr id="9" name="文字方塊 8">
            <a:extLst>
              <a:ext uri="{FF2B5EF4-FFF2-40B4-BE49-F238E27FC236}">
                <a16:creationId xmlns:a16="http://schemas.microsoft.com/office/drawing/2014/main" id="{34F6DE5B-277F-4E86-99AC-1639982035E4}"/>
              </a:ext>
            </a:extLst>
          </p:cNvPr>
          <p:cNvSpPr txBox="1"/>
          <p:nvPr/>
        </p:nvSpPr>
        <p:spPr>
          <a:xfrm>
            <a:off x="141182" y="1536142"/>
            <a:ext cx="2608406" cy="507831"/>
          </a:xfrm>
          <a:prstGeom prst="rect">
            <a:avLst/>
          </a:prstGeom>
          <a:solidFill>
            <a:srgbClr val="FFC000"/>
          </a:solidFill>
          <a:ln w="25400" cmpd="sng">
            <a:solidFill>
              <a:schemeClr val="accent2">
                <a:lumMod val="75000"/>
              </a:schemeClr>
            </a:solidFill>
          </a:ln>
        </p:spPr>
        <p:txBody>
          <a:bodyPr wrap="none" rtlCol="0">
            <a:spAutoFit/>
          </a:bodyPr>
          <a:lstStyle/>
          <a:p>
            <a:r>
              <a:rPr lang="zh-TW" altLang="en-US" sz="2700" dirty="0">
                <a:latin typeface="方正粗圓" panose="03000509000000000000" pitchFamily="65" charset="-120"/>
                <a:ea typeface="方正粗圓" panose="03000509000000000000" pitchFamily="65" charset="-120"/>
              </a:rPr>
              <a:t>內容重點的提示</a:t>
            </a:r>
            <a:endParaRPr lang="zh-HK" altLang="en-US" sz="2700" dirty="0">
              <a:latin typeface="方正粗圓" panose="03000509000000000000" pitchFamily="65" charset="-120"/>
              <a:ea typeface="方正粗圓" panose="03000509000000000000" pitchFamily="65" charset="-120"/>
            </a:endParaRPr>
          </a:p>
        </p:txBody>
      </p:sp>
      <p:sp>
        <p:nvSpPr>
          <p:cNvPr id="10" name="圖說文字: 向右箭號 9">
            <a:extLst>
              <a:ext uri="{FF2B5EF4-FFF2-40B4-BE49-F238E27FC236}">
                <a16:creationId xmlns:a16="http://schemas.microsoft.com/office/drawing/2014/main" id="{2376BD5D-5990-4CD9-A720-C0F940975180}"/>
              </a:ext>
            </a:extLst>
          </p:cNvPr>
          <p:cNvSpPr/>
          <p:nvPr/>
        </p:nvSpPr>
        <p:spPr>
          <a:xfrm>
            <a:off x="3274829" y="2432903"/>
            <a:ext cx="2036557" cy="1788890"/>
          </a:xfrm>
          <a:prstGeom prst="rightArrowCallout">
            <a:avLst>
              <a:gd name="adj1" fmla="val 10883"/>
              <a:gd name="adj2" fmla="val 17941"/>
              <a:gd name="adj3" fmla="val 8137"/>
              <a:gd name="adj4" fmla="val 81190"/>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HK" altLang="en-US" sz="1050"/>
          </a:p>
        </p:txBody>
      </p:sp>
      <p:sp>
        <p:nvSpPr>
          <p:cNvPr id="11" name="文字方塊 10">
            <a:extLst>
              <a:ext uri="{FF2B5EF4-FFF2-40B4-BE49-F238E27FC236}">
                <a16:creationId xmlns:a16="http://schemas.microsoft.com/office/drawing/2014/main" id="{882E0B38-4E19-4F25-A6F4-7C2444FD8ADA}"/>
              </a:ext>
            </a:extLst>
          </p:cNvPr>
          <p:cNvSpPr txBox="1"/>
          <p:nvPr/>
        </p:nvSpPr>
        <p:spPr>
          <a:xfrm>
            <a:off x="5381975" y="1475987"/>
            <a:ext cx="472465" cy="3000821"/>
          </a:xfrm>
          <a:prstGeom prst="rect">
            <a:avLst/>
          </a:prstGeom>
          <a:solidFill>
            <a:srgbClr val="FFC0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句子結構的提示</a:t>
            </a:r>
            <a:endParaRPr lang="zh-HK" altLang="en-US" sz="2700" dirty="0">
              <a:latin typeface="方正粗圓" panose="03000509000000000000" pitchFamily="65" charset="-120"/>
              <a:ea typeface="方正粗圓" panose="03000509000000000000" pitchFamily="65" charset="-120"/>
            </a:endParaRPr>
          </a:p>
        </p:txBody>
      </p:sp>
      <p:sp>
        <p:nvSpPr>
          <p:cNvPr id="12" name="圖說文字: 向右箭號 11">
            <a:extLst>
              <a:ext uri="{FF2B5EF4-FFF2-40B4-BE49-F238E27FC236}">
                <a16:creationId xmlns:a16="http://schemas.microsoft.com/office/drawing/2014/main" id="{1858FF54-33F9-4B53-8F44-25C0D24A4E3B}"/>
              </a:ext>
            </a:extLst>
          </p:cNvPr>
          <p:cNvSpPr/>
          <p:nvPr/>
        </p:nvSpPr>
        <p:spPr>
          <a:xfrm rot="5400000">
            <a:off x="7375591" y="2665809"/>
            <a:ext cx="1108595" cy="1783451"/>
          </a:xfrm>
          <a:prstGeom prst="rightArrowCallout">
            <a:avLst>
              <a:gd name="adj1" fmla="val 14034"/>
              <a:gd name="adj2" fmla="val 17941"/>
              <a:gd name="adj3" fmla="val 8137"/>
              <a:gd name="adj4" fmla="val 81166"/>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HK" altLang="en-US" sz="1050"/>
          </a:p>
        </p:txBody>
      </p:sp>
      <p:sp>
        <p:nvSpPr>
          <p:cNvPr id="13" name="文字方塊 12">
            <a:extLst>
              <a:ext uri="{FF2B5EF4-FFF2-40B4-BE49-F238E27FC236}">
                <a16:creationId xmlns:a16="http://schemas.microsoft.com/office/drawing/2014/main" id="{E08DDD50-ABA9-4C15-99FA-2B98AFF7D707}"/>
              </a:ext>
            </a:extLst>
          </p:cNvPr>
          <p:cNvSpPr txBox="1"/>
          <p:nvPr/>
        </p:nvSpPr>
        <p:spPr>
          <a:xfrm>
            <a:off x="6971933" y="4239042"/>
            <a:ext cx="1915909" cy="507831"/>
          </a:xfrm>
          <a:prstGeom prst="rect">
            <a:avLst/>
          </a:prstGeom>
          <a:solidFill>
            <a:srgbClr val="FFC000"/>
          </a:solidFill>
          <a:ln w="25400" cmpd="sng">
            <a:solidFill>
              <a:schemeClr val="accent2">
                <a:lumMod val="75000"/>
              </a:schemeClr>
            </a:solidFill>
          </a:ln>
        </p:spPr>
        <p:txBody>
          <a:bodyPr wrap="none" rtlCol="0">
            <a:spAutoFit/>
          </a:bodyPr>
          <a:lstStyle/>
          <a:p>
            <a:r>
              <a:rPr lang="zh-TW" altLang="en-US" sz="2700" dirty="0">
                <a:latin typeface="方正粗圓" panose="03000509000000000000" pitchFamily="65" charset="-120"/>
                <a:ea typeface="方正粗圓" panose="03000509000000000000" pitchFamily="65" charset="-120"/>
              </a:rPr>
              <a:t>詞彙的提示</a:t>
            </a:r>
            <a:endParaRPr lang="zh-HK" altLang="en-US" sz="270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10105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7C80"/>
          </a:solidFill>
        </p:spPr>
        <p:txBody>
          <a:bodyPr/>
          <a:lstStyle/>
          <a:p>
            <a:r>
              <a:rPr lang="zh-TW" altLang="en-US" b="0" dirty="0" smtClean="0">
                <a:latin typeface="方正粗圓" panose="03000509000000000000" pitchFamily="65" charset="-120"/>
                <a:ea typeface="方正粗圓" panose="03000509000000000000" pitchFamily="65" charset="-120"/>
              </a:rPr>
              <a:t>主題</a:t>
            </a:r>
            <a:r>
              <a:rPr lang="zh-TW" altLang="en-US" b="0" dirty="0">
                <a:latin typeface="方正粗圓" panose="03000509000000000000" pitchFamily="65" charset="-120"/>
                <a:ea typeface="方正粗圓" panose="03000509000000000000" pitchFamily="65" charset="-120"/>
              </a:rPr>
              <a:t>短講</a:t>
            </a:r>
            <a:r>
              <a:rPr lang="en-US" altLang="zh-TW" b="0" dirty="0" smtClean="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介紹食物</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p:txBody>
          <a:bodyPr/>
          <a:lstStyle/>
          <a:p>
            <a:pPr marL="0" indent="0">
              <a:buNone/>
            </a:pPr>
            <a:r>
              <a:rPr lang="zh-TW" altLang="en-US" dirty="0">
                <a:latin typeface="標楷體" panose="03000509000000000000" pitchFamily="65" charset="-120"/>
                <a:ea typeface="標楷體" panose="03000509000000000000" pitchFamily="65" charset="-120"/>
              </a:rPr>
              <a:t>策略</a:t>
            </a:r>
            <a:r>
              <a:rPr lang="en-US" altLang="zh-TW"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a:p>
            <a:pPr marL="0" indent="0">
              <a:buNone/>
            </a:pPr>
            <a:endParaRPr lang="zh-HK" altLang="en-US" dirty="0"/>
          </a:p>
        </p:txBody>
      </p:sp>
      <p:pic>
        <p:nvPicPr>
          <p:cNvPr id="5" name="圖片 4">
            <a:extLst>
              <a:ext uri="{FF2B5EF4-FFF2-40B4-BE49-F238E27FC236}">
                <a16:creationId xmlns:a16="http://schemas.microsoft.com/office/drawing/2014/main" id="{5C208C3F-5489-414B-91F5-839764DE978A}"/>
              </a:ext>
            </a:extLst>
          </p:cNvPr>
          <p:cNvPicPr>
            <a:picLocks noChangeAspect="1"/>
          </p:cNvPicPr>
          <p:nvPr/>
        </p:nvPicPr>
        <p:blipFill rotWithShape="1">
          <a:blip r:embed="rId2">
            <a:extLst>
              <a:ext uri="{28A0092B-C50C-407E-A947-70E740481C1C}">
                <a14:useLocalDpi xmlns:a14="http://schemas.microsoft.com/office/drawing/2010/main" val="0"/>
              </a:ext>
            </a:extLst>
          </a:blip>
          <a:srcRect l="15674" t="45947" r="50726" b="19807"/>
          <a:stretch/>
        </p:blipFill>
        <p:spPr>
          <a:xfrm>
            <a:off x="1618488" y="1433322"/>
            <a:ext cx="5379806" cy="2942083"/>
          </a:xfrm>
          <a:prstGeom prst="rect">
            <a:avLst/>
          </a:prstGeom>
        </p:spPr>
      </p:pic>
      <p:sp>
        <p:nvSpPr>
          <p:cNvPr id="14" name="文字方塊 13">
            <a:extLst>
              <a:ext uri="{FF2B5EF4-FFF2-40B4-BE49-F238E27FC236}">
                <a16:creationId xmlns:a16="http://schemas.microsoft.com/office/drawing/2014/main" id="{4A91D76C-017A-4A74-8BF9-08CFEB1CDD13}"/>
              </a:ext>
            </a:extLst>
          </p:cNvPr>
          <p:cNvSpPr txBox="1"/>
          <p:nvPr/>
        </p:nvSpPr>
        <p:spPr>
          <a:xfrm>
            <a:off x="5400786" y="3770898"/>
            <a:ext cx="2587345" cy="507831"/>
          </a:xfrm>
          <a:prstGeom prst="rect">
            <a:avLst/>
          </a:prstGeom>
          <a:solidFill>
            <a:srgbClr val="FFC0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提供圖片或實物</a:t>
            </a:r>
            <a:endParaRPr lang="zh-HK" altLang="en-US" sz="270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13431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7C80"/>
          </a:solidFill>
        </p:spPr>
        <p:txBody>
          <a:bodyPr/>
          <a:lstStyle/>
          <a:p>
            <a:r>
              <a:rPr lang="zh-TW" altLang="en-US" dirty="0" smtClean="0">
                <a:latin typeface="標楷體" panose="03000509000000000000" pitchFamily="65" charset="-120"/>
                <a:ea typeface="標楷體" panose="03000509000000000000" pitchFamily="65" charset="-120"/>
              </a:rPr>
              <a:t>言語</a:t>
            </a:r>
            <a:r>
              <a:rPr lang="zh-TW" altLang="en-US" dirty="0">
                <a:latin typeface="標楷體" panose="03000509000000000000" pitchFamily="65" charset="-120"/>
                <a:ea typeface="標楷體" panose="03000509000000000000" pitchFamily="65" charset="-120"/>
              </a:rPr>
              <a:t>治療堂的補足或延伸</a:t>
            </a:r>
            <a:endParaRPr lang="zh-HK" altLang="en-US" dirty="0"/>
          </a:p>
        </p:txBody>
      </p:sp>
      <p:pic>
        <p:nvPicPr>
          <p:cNvPr id="6" name="內容版面配置區 5">
            <a:extLst>
              <a:ext uri="{FF2B5EF4-FFF2-40B4-BE49-F238E27FC236}">
                <a16:creationId xmlns:a16="http://schemas.microsoft.com/office/drawing/2014/main" id="{0156250F-0ED4-4768-B0D9-02EFA2463D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232" t="25711" r="11400" b="6624"/>
          <a:stretch/>
        </p:blipFill>
        <p:spPr>
          <a:xfrm>
            <a:off x="1975104" y="1591056"/>
            <a:ext cx="4955395" cy="2839212"/>
          </a:xfrm>
        </p:spPr>
      </p:pic>
      <p:sp>
        <p:nvSpPr>
          <p:cNvPr id="8" name="文字方塊 7">
            <a:extLst>
              <a:ext uri="{FF2B5EF4-FFF2-40B4-BE49-F238E27FC236}">
                <a16:creationId xmlns:a16="http://schemas.microsoft.com/office/drawing/2014/main" id="{822B9691-82CC-4A5D-9BA3-FD3FE98C1F07}"/>
              </a:ext>
            </a:extLst>
          </p:cNvPr>
          <p:cNvSpPr txBox="1"/>
          <p:nvPr/>
        </p:nvSpPr>
        <p:spPr>
          <a:xfrm>
            <a:off x="488439" y="3982807"/>
            <a:ext cx="3679115" cy="507831"/>
          </a:xfrm>
          <a:prstGeom prst="rect">
            <a:avLst/>
          </a:prstGeom>
          <a:solidFill>
            <a:srgbClr val="FFFF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以腦圖豐富學生的詞彙</a:t>
            </a:r>
            <a:endParaRPr lang="zh-HK" altLang="en-US" sz="270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29870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rgbClr val="FF7C80"/>
          </a:solidFill>
        </p:spPr>
        <p:txBody>
          <a:bodyPr/>
          <a:lstStyle/>
          <a:p>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言語治療堂的補足或延伸</a:t>
            </a:r>
            <a:endParaRPr lang="zh-HK" altLang="en-US" dirty="0"/>
          </a:p>
        </p:txBody>
      </p:sp>
      <p:pic>
        <p:nvPicPr>
          <p:cNvPr id="7" name="圖片 6">
            <a:extLst>
              <a:ext uri="{FF2B5EF4-FFF2-40B4-BE49-F238E27FC236}">
                <a16:creationId xmlns:a16="http://schemas.microsoft.com/office/drawing/2014/main" id="{10CF8DDD-E5DB-4F3F-9675-86D9C6BF31A5}"/>
              </a:ext>
            </a:extLst>
          </p:cNvPr>
          <p:cNvPicPr>
            <a:picLocks noChangeAspect="1"/>
          </p:cNvPicPr>
          <p:nvPr/>
        </p:nvPicPr>
        <p:blipFill rotWithShape="1">
          <a:blip r:embed="rId2">
            <a:extLst>
              <a:ext uri="{28A0092B-C50C-407E-A947-70E740481C1C}">
                <a14:useLocalDpi xmlns:a14="http://schemas.microsoft.com/office/drawing/2010/main" val="0"/>
              </a:ext>
            </a:extLst>
          </a:blip>
          <a:srcRect l="24900" t="26657" r="27700" b="5970"/>
          <a:stretch/>
        </p:blipFill>
        <p:spPr>
          <a:xfrm>
            <a:off x="2544318" y="1419606"/>
            <a:ext cx="4334256" cy="3305557"/>
          </a:xfrm>
          <a:prstGeom prst="rect">
            <a:avLst/>
          </a:prstGeom>
        </p:spPr>
      </p:pic>
      <p:sp>
        <p:nvSpPr>
          <p:cNvPr id="5" name="文字方塊 4">
            <a:extLst>
              <a:ext uri="{FF2B5EF4-FFF2-40B4-BE49-F238E27FC236}">
                <a16:creationId xmlns:a16="http://schemas.microsoft.com/office/drawing/2014/main" id="{6FBEDD00-79FE-4B5B-801C-32E65342A831}"/>
              </a:ext>
            </a:extLst>
          </p:cNvPr>
          <p:cNvSpPr txBox="1"/>
          <p:nvPr/>
        </p:nvSpPr>
        <p:spPr>
          <a:xfrm>
            <a:off x="1007329" y="3823801"/>
            <a:ext cx="2345472" cy="507831"/>
          </a:xfrm>
          <a:prstGeom prst="rect">
            <a:avLst/>
          </a:prstGeom>
          <a:solidFill>
            <a:srgbClr val="FFFF00"/>
          </a:solidFill>
          <a:ln w="25400" cmpd="sng">
            <a:solidFill>
              <a:schemeClr val="accent2">
                <a:lumMod val="75000"/>
              </a:schemeClr>
            </a:solidFill>
          </a:ln>
        </p:spPr>
        <p:txBody>
          <a:bodyPr wrap="square" rtlCol="0">
            <a:spAutoFit/>
          </a:bodyPr>
          <a:lstStyle/>
          <a:p>
            <a:r>
              <a:rPr lang="zh-TW" altLang="en-US" sz="2700" dirty="0">
                <a:latin typeface="方正粗圓" panose="03000509000000000000" pitchFamily="65" charset="-120"/>
                <a:ea typeface="方正粗圓" panose="03000509000000000000" pitchFamily="65" charset="-120"/>
              </a:rPr>
              <a:t>學習</a:t>
            </a:r>
            <a:r>
              <a:rPr lang="zh-TW" altLang="en-US" sz="2700" dirty="0" smtClean="0">
                <a:latin typeface="方正粗圓" panose="03000509000000000000" pitchFamily="65" charset="-120"/>
                <a:ea typeface="方正粗圓" panose="03000509000000000000" pitchFamily="65" charset="-120"/>
              </a:rPr>
              <a:t>對</a:t>
            </a:r>
            <a:r>
              <a:rPr lang="zh-TW" altLang="en-US" sz="2700" dirty="0">
                <a:latin typeface="方正粗圓" panose="03000509000000000000" pitchFamily="65" charset="-120"/>
                <a:ea typeface="方正粗圓" panose="03000509000000000000" pitchFamily="65" charset="-120"/>
              </a:rPr>
              <a:t>話</a:t>
            </a:r>
            <a:r>
              <a:rPr lang="zh-TW" altLang="en-US" sz="2700" dirty="0" smtClean="0">
                <a:latin typeface="方正粗圓" panose="03000509000000000000" pitchFamily="65" charset="-120"/>
                <a:ea typeface="方正粗圓" panose="03000509000000000000" pitchFamily="65" charset="-120"/>
              </a:rPr>
              <a:t>技巧</a:t>
            </a:r>
            <a:endParaRPr lang="zh-HK" altLang="en-US" sz="2700" dirty="0">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115619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61292" y="1290750"/>
            <a:ext cx="6899602" cy="2052600"/>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smtClean="0">
                <a:latin typeface="方正粗圓" panose="03000509000000000000" pitchFamily="65" charset="-120"/>
                <a:ea typeface="方正粗圓" panose="03000509000000000000" pitchFamily="65" charset="-120"/>
              </a:rPr>
              <a:t>-</a:t>
            </a:r>
            <a:r>
              <a:rPr lang="zh-TW" altLang="en-US" b="0" dirty="0" smtClean="0">
                <a:latin typeface="方正粗圓" panose="03000509000000000000" pitchFamily="65" charset="-120"/>
                <a:ea typeface="方正粗圓" panose="03000509000000000000" pitchFamily="65" charset="-120"/>
              </a:rPr>
              <a:t>看圖說故事</a:t>
            </a:r>
            <a:endParaRPr lang="zh-HK" altLang="en-US" b="0" dirty="0">
              <a:latin typeface="方正粗圓" panose="03000509000000000000" pitchFamily="65" charset="-120"/>
              <a:ea typeface="方正粗圓" panose="03000509000000000000" pitchFamily="65" charset="-120"/>
            </a:endParaRPr>
          </a:p>
        </p:txBody>
      </p:sp>
      <p:sp>
        <p:nvSpPr>
          <p:cNvPr id="3" name="副標題 2"/>
          <p:cNvSpPr>
            <a:spLocks noGrp="1"/>
          </p:cNvSpPr>
          <p:nvPr>
            <p:ph type="subTitle" idx="1"/>
          </p:nvPr>
        </p:nvSpPr>
        <p:spPr/>
        <p:txBody>
          <a:bodyPr/>
          <a:lstStyle/>
          <a:p>
            <a:endParaRPr lang="zh-HK" altLang="en-US"/>
          </a:p>
        </p:txBody>
      </p:sp>
    </p:spTree>
    <p:extLst>
      <p:ext uri="{BB962C8B-B14F-4D97-AF65-F5344CB8AC3E}">
        <p14:creationId xmlns:p14="http://schemas.microsoft.com/office/powerpoint/2010/main" val="560429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69069"/>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a:t>
            </a:r>
            <a:r>
              <a:rPr lang="zh-TW" altLang="en-US" b="0" dirty="0">
                <a:latin typeface="方正粗圓" panose="03000509000000000000" pitchFamily="65" charset="-120"/>
                <a:ea typeface="方正粗圓" panose="03000509000000000000" pitchFamily="65" charset="-120"/>
              </a:rPr>
              <a:t>說</a:t>
            </a:r>
            <a:r>
              <a:rPr lang="zh-TW" altLang="en-US" b="0" dirty="0" smtClean="0">
                <a:latin typeface="方正粗圓" panose="03000509000000000000" pitchFamily="65" charset="-120"/>
                <a:ea typeface="方正粗圓" panose="03000509000000000000" pitchFamily="65" charset="-120"/>
              </a:rPr>
              <a:t>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p:txBody>
          <a:bodyPr/>
          <a:lstStyle/>
          <a:p>
            <a:pPr marL="0" indent="0">
              <a:buNone/>
            </a:pPr>
            <a:r>
              <a:rPr lang="zh-HK" altLang="en-US" sz="3600" dirty="0" smtClean="0">
                <a:latin typeface="方正粗圓" panose="03000509000000000000" pitchFamily="65" charset="-120"/>
                <a:ea typeface="方正粗圓" panose="03000509000000000000" pitchFamily="65" charset="-120"/>
              </a:rPr>
              <a:t>策略</a:t>
            </a:r>
            <a:r>
              <a:rPr lang="en-US" altLang="zh-TW" sz="3600" dirty="0" smtClean="0">
                <a:latin typeface="方正粗圓" panose="03000509000000000000" pitchFamily="65" charset="-120"/>
                <a:ea typeface="方正粗圓" panose="03000509000000000000" pitchFamily="65" charset="-120"/>
              </a:rPr>
              <a:t>:4</a:t>
            </a:r>
            <a:r>
              <a:rPr lang="zh-TW" altLang="en-US" sz="3600" dirty="0" smtClean="0">
                <a:latin typeface="方正粗圓" panose="03000509000000000000" pitchFamily="65" charset="-120"/>
                <a:ea typeface="方正粗圓" panose="03000509000000000000" pitchFamily="65" charset="-120"/>
              </a:rPr>
              <a:t>圖示</a:t>
            </a:r>
            <a:endParaRPr lang="zh-HK" altLang="en-US" sz="3600" dirty="0">
              <a:latin typeface="方正粗圓" panose="03000509000000000000" pitchFamily="65" charset="-120"/>
              <a:ea typeface="方正粗圓" panose="03000509000000000000" pitchFamily="65" charset="-120"/>
            </a:endParaRPr>
          </a:p>
        </p:txBody>
      </p:sp>
      <p:pic>
        <p:nvPicPr>
          <p:cNvPr id="6" name="圖片 5"/>
          <p:cNvPicPr>
            <a:picLocks noChangeAspect="1"/>
          </p:cNvPicPr>
          <p:nvPr/>
        </p:nvPicPr>
        <p:blipFill>
          <a:blip r:embed="rId2"/>
          <a:stretch>
            <a:fillRect/>
          </a:stretch>
        </p:blipFill>
        <p:spPr>
          <a:xfrm>
            <a:off x="1776412" y="1821656"/>
            <a:ext cx="7107753" cy="2293144"/>
          </a:xfrm>
          <a:prstGeom prst="rect">
            <a:avLst/>
          </a:prstGeom>
        </p:spPr>
      </p:pic>
    </p:spTree>
    <p:extLst>
      <p:ext uri="{BB962C8B-B14F-4D97-AF65-F5344CB8AC3E}">
        <p14:creationId xmlns:p14="http://schemas.microsoft.com/office/powerpoint/2010/main" val="886203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69069"/>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圖說故事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323850" y="1369219"/>
            <a:ext cx="7886700" cy="3263504"/>
          </a:xfrm>
        </p:spPr>
        <p:txBody>
          <a:bodyPr/>
          <a:lstStyle/>
          <a:p>
            <a:pPr marL="0" indent="0">
              <a:buNone/>
            </a:pPr>
            <a:r>
              <a:rPr lang="zh-HK" altLang="en-US" sz="3600" dirty="0" smtClean="0">
                <a:latin typeface="方正粗圓" panose="03000509000000000000" pitchFamily="65" charset="-120"/>
                <a:ea typeface="方正粗圓" panose="03000509000000000000" pitchFamily="65" charset="-120"/>
              </a:rPr>
              <a:t>策略</a:t>
            </a:r>
            <a:r>
              <a:rPr lang="en-US" altLang="zh-TW" sz="3600" dirty="0" smtClean="0">
                <a:latin typeface="方正粗圓" panose="03000509000000000000" pitchFamily="65" charset="-120"/>
                <a:ea typeface="方正粗圓" panose="03000509000000000000" pitchFamily="65" charset="-120"/>
              </a:rPr>
              <a:t>:</a:t>
            </a:r>
          </a:p>
          <a:p>
            <a:pPr marL="0" indent="0">
              <a:buNone/>
            </a:pPr>
            <a:r>
              <a:rPr lang="en-US" altLang="zh-TW" sz="3600" dirty="0" smtClean="0">
                <a:latin typeface="方正粗圓" panose="03000509000000000000" pitchFamily="65" charset="-120"/>
                <a:ea typeface="方正粗圓" panose="03000509000000000000" pitchFamily="65" charset="-120"/>
              </a:rPr>
              <a:t>6</a:t>
            </a:r>
            <a:r>
              <a:rPr lang="zh-TW" altLang="en-US" sz="3600" dirty="0" smtClean="0">
                <a:latin typeface="方正粗圓" panose="03000509000000000000" pitchFamily="65" charset="-120"/>
                <a:ea typeface="方正粗圓" panose="03000509000000000000" pitchFamily="65" charset="-120"/>
              </a:rPr>
              <a:t>圖示</a:t>
            </a:r>
            <a:endParaRPr lang="zh-HK" altLang="en-US" sz="3600" dirty="0">
              <a:latin typeface="方正粗圓" panose="03000509000000000000" pitchFamily="65" charset="-120"/>
              <a:ea typeface="方正粗圓" panose="03000509000000000000" pitchFamily="65" charset="-120"/>
            </a:endParaRPr>
          </a:p>
          <a:p>
            <a:pPr marL="0" indent="0">
              <a:buNone/>
            </a:pPr>
            <a:endParaRPr lang="zh-HK" altLang="en-US" sz="36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stretch>
            <a:fillRect/>
          </a:stretch>
        </p:blipFill>
        <p:spPr>
          <a:xfrm>
            <a:off x="1857375" y="1165027"/>
            <a:ext cx="6657975" cy="3671888"/>
          </a:xfrm>
          <a:prstGeom prst="rect">
            <a:avLst/>
          </a:prstGeom>
        </p:spPr>
      </p:pic>
    </p:spTree>
    <p:extLst>
      <p:ext uri="{BB962C8B-B14F-4D97-AF65-F5344CB8AC3E}">
        <p14:creationId xmlns:p14="http://schemas.microsoft.com/office/powerpoint/2010/main" val="1580572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4" name="Google Shape;1334;p56"/>
          <p:cNvSpPr txBox="1">
            <a:spLocks noGrp="1"/>
          </p:cNvSpPr>
          <p:nvPr>
            <p:ph type="title"/>
          </p:nvPr>
        </p:nvSpPr>
        <p:spPr>
          <a:xfrm>
            <a:off x="503274" y="249261"/>
            <a:ext cx="7717500" cy="541500"/>
          </a:xfrm>
          <a:prstGeom prst="rect">
            <a:avLst/>
          </a:prstGeom>
        </p:spPr>
        <p:txBody>
          <a:bodyPr spcFirstLastPara="1" wrap="square" lIns="91425" tIns="91425" rIns="91425" bIns="91425" anchor="b" anchorCtr="0">
            <a:noAutofit/>
          </a:bodyPr>
          <a:lstStyle/>
          <a:p>
            <a:pPr lvl="0"/>
            <a:r>
              <a:rPr lang="zh-TW" altLang="en-US" sz="3200" dirty="0">
                <a:latin typeface="標楷體" panose="03000509000000000000" pitchFamily="65" charset="-120"/>
                <a:ea typeface="標楷體" panose="03000509000000000000" pitchFamily="65" charset="-120"/>
              </a:rPr>
              <a:t>學校如何促進</a:t>
            </a:r>
            <a:r>
              <a:rPr lang="zh-TW" altLang="zh-HK" sz="3200" dirty="0">
                <a:latin typeface="標楷體" panose="03000509000000000000" pitchFamily="65" charset="-120"/>
                <a:ea typeface="標楷體" panose="03000509000000000000" pitchFamily="65" charset="-120"/>
              </a:rPr>
              <a:t>跨專業團隊協作</a:t>
            </a:r>
            <a:endParaRPr dirty="0"/>
          </a:p>
        </p:txBody>
      </p:sp>
      <p:sp>
        <p:nvSpPr>
          <p:cNvPr id="20" name="矩形 19"/>
          <p:cNvSpPr/>
          <p:nvPr/>
        </p:nvSpPr>
        <p:spPr>
          <a:xfrm>
            <a:off x="331893" y="688559"/>
            <a:ext cx="8812107" cy="3785652"/>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下學期（約六月份）收集科組</a:t>
            </a:r>
            <a:r>
              <a:rPr lang="zh-TW" altLang="en-US" sz="3200" dirty="0">
                <a:latin typeface="標楷體" panose="03000509000000000000" pitchFamily="65" charset="-120"/>
                <a:ea typeface="標楷體" panose="03000509000000000000" pitchFamily="65" charset="-120"/>
              </a:rPr>
              <a:t>意見（班別挑選）</a:t>
            </a:r>
            <a:endParaRPr lang="en-US" altLang="zh-HK" sz="3200" dirty="0">
              <a:latin typeface="標楷體" panose="03000509000000000000" pitchFamily="65" charset="-120"/>
              <a:ea typeface="標楷體" panose="03000509000000000000" pitchFamily="65" charset="-120"/>
            </a:endParaRPr>
          </a:p>
          <a:p>
            <a:pPr marL="342900" indent="-342900">
              <a:lnSpc>
                <a:spcPct val="150000"/>
              </a:lnSpc>
              <a:buFont typeface="Arial" panose="020B0604020202020204" pitchFamily="34" charset="0"/>
              <a:buChar char="•"/>
            </a:pPr>
            <a:r>
              <a:rPr lang="zh-HK" altLang="en-US" sz="3200" dirty="0">
                <a:latin typeface="標楷體" panose="03000509000000000000" pitchFamily="65" charset="-120"/>
                <a:ea typeface="標楷體" panose="03000509000000000000" pitchFamily="65" charset="-120"/>
              </a:rPr>
              <a:t>行政支援</a:t>
            </a:r>
            <a:r>
              <a:rPr lang="zh-HK" altLang="en-US"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時間表、</a:t>
            </a:r>
            <a:r>
              <a:rPr lang="zh-TW" altLang="zh-HK" sz="3200" dirty="0" smtClean="0">
                <a:latin typeface="標楷體" panose="03000509000000000000" pitchFamily="65" charset="-120"/>
                <a:ea typeface="標楷體" panose="03000509000000000000" pitchFamily="65" charset="-120"/>
              </a:rPr>
              <a:t>課堂</a:t>
            </a:r>
            <a:r>
              <a:rPr lang="zh-TW" altLang="zh-HK" sz="3200" dirty="0">
                <a:latin typeface="標楷體" panose="03000509000000000000" pitchFamily="65" charset="-120"/>
                <a:ea typeface="標楷體" panose="03000509000000000000" pitchFamily="65" charset="-120"/>
              </a:rPr>
              <a:t>安排</a:t>
            </a:r>
            <a:r>
              <a:rPr lang="zh-TW" altLang="en-US" sz="3200" dirty="0">
                <a:latin typeface="標楷體" panose="03000509000000000000" pitchFamily="65" charset="-120"/>
                <a:ea typeface="標楷體" panose="03000509000000000000" pitchFamily="65" charset="-120"/>
              </a:rPr>
              <a:t>、共備、入班協作</a:t>
            </a:r>
            <a:r>
              <a:rPr lang="zh-HK" altLang="en-US" sz="3200" dirty="0">
                <a:latin typeface="標楷體" panose="03000509000000000000" pitchFamily="65" charset="-120"/>
                <a:ea typeface="標楷體" panose="03000509000000000000" pitchFamily="65" charset="-120"/>
              </a:rPr>
              <a:t>）</a:t>
            </a:r>
            <a:endParaRPr lang="en-US" altLang="zh-HK" sz="3200" dirty="0">
              <a:latin typeface="標楷體" panose="03000509000000000000" pitchFamily="65" charset="-120"/>
              <a:ea typeface="標楷體" panose="03000509000000000000" pitchFamily="65" charset="-120"/>
            </a:endParaRPr>
          </a:p>
          <a:p>
            <a:pPr marL="342900" indent="-342900">
              <a:lnSpc>
                <a:spcPct val="150000"/>
              </a:lnSpc>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中文科</a:t>
            </a:r>
            <a:r>
              <a:rPr lang="en-US" altLang="zh-TW" sz="3200" dirty="0">
                <a:latin typeface="標楷體" panose="03000509000000000000" pitchFamily="65" charset="-120"/>
                <a:ea typeface="標楷體" panose="03000509000000000000" pitchFamily="65" charset="-120"/>
              </a:rPr>
              <a:t> + OT</a:t>
            </a:r>
          </a:p>
          <a:p>
            <a:pPr marL="342900" indent="-342900">
              <a:lnSpc>
                <a:spcPct val="150000"/>
              </a:lnSpc>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中文科 </a:t>
            </a:r>
            <a:r>
              <a:rPr lang="en-US" altLang="zh-TW" sz="3200" dirty="0">
                <a:latin typeface="標楷體" panose="03000509000000000000" pitchFamily="65" charset="-120"/>
                <a:ea typeface="標楷體" panose="03000509000000000000" pitchFamily="65" charset="-120"/>
              </a:rPr>
              <a:t>+ ST</a:t>
            </a:r>
          </a:p>
        </p:txBody>
      </p:sp>
      <p:pic>
        <p:nvPicPr>
          <p:cNvPr id="1028" name="Picture 4" descr="Writing, hand Free Icon of Noto Emoji People Body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896" y="2771599"/>
            <a:ext cx="769729" cy="769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eaking free vector icons designed by Vectors Market in 2021 | Vector icon  design, Icon design, Personalized learning 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951" y="3705011"/>
            <a:ext cx="671621" cy="67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02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07157"/>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圖說故事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180748" y="1129018"/>
            <a:ext cx="7886700" cy="3263504"/>
          </a:xfrm>
        </p:spPr>
        <p:txBody>
          <a:bodyPr/>
          <a:lstStyle/>
          <a:p>
            <a:pPr marL="0" indent="0">
              <a:buNone/>
            </a:pPr>
            <a:r>
              <a:rPr lang="zh-TW" altLang="en-US" sz="2400" dirty="0" smtClean="0">
                <a:latin typeface="方正粗圓" panose="03000509000000000000" pitchFamily="65" charset="-120"/>
                <a:ea typeface="方正粗圓" panose="03000509000000000000" pitchFamily="65" charset="-120"/>
              </a:rPr>
              <a:t>內容</a:t>
            </a:r>
            <a:r>
              <a:rPr lang="en-US" altLang="zh-TW" sz="2400" dirty="0" smtClean="0">
                <a:latin typeface="方正粗圓" panose="03000509000000000000" pitchFamily="65" charset="-120"/>
                <a:ea typeface="方正粗圓" panose="03000509000000000000" pitchFamily="65" charset="-120"/>
              </a:rPr>
              <a:t>+</a:t>
            </a:r>
            <a:r>
              <a:rPr lang="zh-HK" altLang="en-US" sz="2400" dirty="0" smtClean="0">
                <a:latin typeface="方正粗圓" panose="03000509000000000000" pitchFamily="65" charset="-120"/>
                <a:ea typeface="方正粗圓" panose="03000509000000000000" pitchFamily="65" charset="-120"/>
              </a:rPr>
              <a:t>策略</a:t>
            </a:r>
            <a:r>
              <a:rPr lang="en-US" altLang="zh-TW" sz="2400" dirty="0" smtClean="0">
                <a:latin typeface="方正粗圓" panose="03000509000000000000" pitchFamily="65" charset="-120"/>
                <a:ea typeface="方正粗圓" panose="03000509000000000000" pitchFamily="65" charset="-120"/>
              </a:rPr>
              <a:t>:</a:t>
            </a:r>
          </a:p>
          <a:p>
            <a:pPr marL="0" indent="0">
              <a:buNone/>
            </a:pPr>
            <a:endParaRPr lang="en-US" altLang="zh-TW" sz="2400" dirty="0" smtClean="0">
              <a:latin typeface="方正粗圓" panose="03000509000000000000" pitchFamily="65" charset="-120"/>
              <a:ea typeface="方正粗圓" panose="03000509000000000000" pitchFamily="65" charset="-120"/>
            </a:endParaRPr>
          </a:p>
          <a:p>
            <a:pPr marL="0" indent="0">
              <a:buNone/>
            </a:pPr>
            <a:r>
              <a:rPr lang="zh-TW" altLang="en-US" sz="2400" dirty="0" smtClean="0">
                <a:latin typeface="方正粗圓" panose="03000509000000000000" pitchFamily="65" charset="-120"/>
                <a:ea typeface="方正粗圓" panose="03000509000000000000" pitchFamily="65" charset="-120"/>
              </a:rPr>
              <a:t>生活化</a:t>
            </a:r>
            <a:endParaRPr lang="zh-HK" altLang="en-US" sz="2400" dirty="0">
              <a:latin typeface="方正粗圓" panose="03000509000000000000" pitchFamily="65" charset="-120"/>
              <a:ea typeface="方正粗圓" panose="03000509000000000000" pitchFamily="65" charset="-120"/>
            </a:endParaRPr>
          </a:p>
        </p:txBody>
      </p:sp>
      <p:pic>
        <p:nvPicPr>
          <p:cNvPr id="34" name="圖片 33"/>
          <p:cNvPicPr>
            <a:picLocks noChangeAspect="1"/>
          </p:cNvPicPr>
          <p:nvPr/>
        </p:nvPicPr>
        <p:blipFill>
          <a:blip r:embed="rId2"/>
          <a:stretch>
            <a:fillRect/>
          </a:stretch>
        </p:blipFill>
        <p:spPr>
          <a:xfrm>
            <a:off x="1827068" y="882559"/>
            <a:ext cx="6870109" cy="3756422"/>
          </a:xfrm>
          <a:prstGeom prst="rect">
            <a:avLst/>
          </a:prstGeom>
        </p:spPr>
      </p:pic>
    </p:spTree>
    <p:extLst>
      <p:ext uri="{BB962C8B-B14F-4D97-AF65-F5344CB8AC3E}">
        <p14:creationId xmlns:p14="http://schemas.microsoft.com/office/powerpoint/2010/main" val="2086666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07157"/>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圖說故事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180747" y="1173047"/>
            <a:ext cx="7886700" cy="3263504"/>
          </a:xfrm>
        </p:spPr>
        <p:txBody>
          <a:bodyPr/>
          <a:lstStyle/>
          <a:p>
            <a:pPr marL="0" indent="0">
              <a:buNone/>
            </a:pPr>
            <a:r>
              <a:rPr lang="zh-TW" altLang="en-US" sz="2400" dirty="0" smtClean="0">
                <a:latin typeface="方正粗圓" panose="03000509000000000000" pitchFamily="65" charset="-120"/>
                <a:ea typeface="方正粗圓" panose="03000509000000000000" pitchFamily="65" charset="-120"/>
              </a:rPr>
              <a:t>內容</a:t>
            </a:r>
            <a:r>
              <a:rPr lang="en-US" altLang="zh-TW" sz="2400" dirty="0" smtClean="0">
                <a:latin typeface="方正粗圓" panose="03000509000000000000" pitchFamily="65" charset="-120"/>
                <a:ea typeface="方正粗圓" panose="03000509000000000000" pitchFamily="65" charset="-120"/>
              </a:rPr>
              <a:t>+</a:t>
            </a:r>
            <a:r>
              <a:rPr lang="zh-HK" altLang="en-US" sz="2400" dirty="0" smtClean="0">
                <a:latin typeface="方正粗圓" panose="03000509000000000000" pitchFamily="65" charset="-120"/>
                <a:ea typeface="方正粗圓" panose="03000509000000000000" pitchFamily="65" charset="-120"/>
              </a:rPr>
              <a:t>策略</a:t>
            </a:r>
            <a:r>
              <a:rPr lang="en-US" altLang="zh-TW" sz="2400" dirty="0" smtClean="0">
                <a:latin typeface="方正粗圓" panose="03000509000000000000" pitchFamily="65" charset="-120"/>
                <a:ea typeface="方正粗圓" panose="03000509000000000000" pitchFamily="65" charset="-120"/>
              </a:rPr>
              <a:t>:</a:t>
            </a:r>
          </a:p>
          <a:p>
            <a:pPr marL="0" indent="0">
              <a:buNone/>
            </a:pPr>
            <a:endParaRPr lang="en-US" altLang="zh-HK" sz="2400" dirty="0">
              <a:latin typeface="方正粗圓" panose="03000509000000000000" pitchFamily="65" charset="-120"/>
              <a:ea typeface="方正粗圓" panose="03000509000000000000" pitchFamily="65" charset="-120"/>
            </a:endParaRPr>
          </a:p>
          <a:p>
            <a:pPr marL="0" indent="0">
              <a:buNone/>
            </a:pPr>
            <a:r>
              <a:rPr lang="zh-TW" altLang="en-US" sz="2400" dirty="0" smtClean="0">
                <a:latin typeface="方正粗圓" panose="03000509000000000000" pitchFamily="65" charset="-120"/>
                <a:ea typeface="方正粗圓" panose="03000509000000000000" pitchFamily="65" charset="-120"/>
              </a:rPr>
              <a:t>情節較複雜</a:t>
            </a:r>
            <a:endParaRPr lang="zh-HK" altLang="en-US" sz="2400" dirty="0">
              <a:latin typeface="方正粗圓" panose="03000509000000000000" pitchFamily="65" charset="-120"/>
              <a:ea typeface="方正粗圓" panose="03000509000000000000" pitchFamily="65" charset="-120"/>
            </a:endParaRPr>
          </a:p>
        </p:txBody>
      </p:sp>
      <p:pic>
        <p:nvPicPr>
          <p:cNvPr id="5" name="圖片 4"/>
          <p:cNvPicPr>
            <a:picLocks noChangeAspect="1"/>
          </p:cNvPicPr>
          <p:nvPr/>
        </p:nvPicPr>
        <p:blipFill>
          <a:blip r:embed="rId2"/>
          <a:stretch>
            <a:fillRect/>
          </a:stretch>
        </p:blipFill>
        <p:spPr>
          <a:xfrm>
            <a:off x="1818084" y="857250"/>
            <a:ext cx="6506842" cy="4048125"/>
          </a:xfrm>
          <a:prstGeom prst="rect">
            <a:avLst/>
          </a:prstGeom>
        </p:spPr>
      </p:pic>
    </p:spTree>
    <p:extLst>
      <p:ext uri="{BB962C8B-B14F-4D97-AF65-F5344CB8AC3E}">
        <p14:creationId xmlns:p14="http://schemas.microsoft.com/office/powerpoint/2010/main" val="486206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07157"/>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圖說故事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141371" y="1200656"/>
            <a:ext cx="8520600" cy="3416400"/>
          </a:xfrm>
        </p:spPr>
        <p:txBody>
          <a:bodyPr/>
          <a:lstStyle/>
          <a:p>
            <a:pPr marL="0" indent="0">
              <a:buNone/>
            </a:pPr>
            <a:r>
              <a:rPr lang="zh-TW" altLang="en-US" sz="2400" dirty="0">
                <a:latin typeface="方正粗圓" panose="03000509000000000000" pitchFamily="65" charset="-120"/>
                <a:ea typeface="方正粗圓" panose="03000509000000000000" pitchFamily="65" charset="-120"/>
              </a:rPr>
              <a:t>策略</a:t>
            </a:r>
            <a:r>
              <a:rPr lang="en-US" altLang="zh-TW" sz="2400" dirty="0" smtClean="0">
                <a:latin typeface="方正粗圓" panose="03000509000000000000" pitchFamily="65" charset="-120"/>
                <a:ea typeface="方正粗圓" panose="03000509000000000000" pitchFamily="65" charset="-120"/>
              </a:rPr>
              <a:t>:</a:t>
            </a:r>
            <a:r>
              <a:rPr lang="zh-TW" altLang="en-US" sz="2400" dirty="0" smtClean="0">
                <a:latin typeface="方正粗圓" panose="03000509000000000000" pitchFamily="65" charset="-120"/>
                <a:ea typeface="方正粗圓" panose="03000509000000000000" pitchFamily="65" charset="-120"/>
              </a:rPr>
              <a:t>可擦螢光筆</a:t>
            </a:r>
            <a:endParaRPr lang="en-US" altLang="zh-TW" sz="2400" dirty="0">
              <a:latin typeface="方正粗圓" panose="03000509000000000000" pitchFamily="65" charset="-120"/>
              <a:ea typeface="方正粗圓" panose="03000509000000000000" pitchFamily="65" charset="-120"/>
            </a:endParaRPr>
          </a:p>
          <a:p>
            <a:pPr marL="0" indent="0">
              <a:buNone/>
            </a:pPr>
            <a:endParaRPr lang="zh-HK" altLang="en-US"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stretch>
            <a:fillRect/>
          </a:stretch>
        </p:blipFill>
        <p:spPr>
          <a:xfrm>
            <a:off x="2671482" y="1366043"/>
            <a:ext cx="6282704" cy="3435242"/>
          </a:xfrm>
          <a:prstGeom prst="rect">
            <a:avLst/>
          </a:prstGeom>
        </p:spPr>
      </p:pic>
      <p:pic>
        <p:nvPicPr>
          <p:cNvPr id="6" name="圖片 5"/>
          <p:cNvPicPr>
            <a:picLocks noChangeAspect="1"/>
          </p:cNvPicPr>
          <p:nvPr/>
        </p:nvPicPr>
        <p:blipFill>
          <a:blip r:embed="rId3"/>
          <a:stretch>
            <a:fillRect/>
          </a:stretch>
        </p:blipFill>
        <p:spPr>
          <a:xfrm>
            <a:off x="260907" y="1851421"/>
            <a:ext cx="2081228" cy="2949864"/>
          </a:xfrm>
          <a:prstGeom prst="rect">
            <a:avLst/>
          </a:prstGeom>
        </p:spPr>
      </p:pic>
    </p:spTree>
    <p:extLst>
      <p:ext uri="{BB962C8B-B14F-4D97-AF65-F5344CB8AC3E}">
        <p14:creationId xmlns:p14="http://schemas.microsoft.com/office/powerpoint/2010/main" val="3390889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07157"/>
            <a:ext cx="7886700" cy="994172"/>
          </a:xfrm>
          <a:solidFill>
            <a:srgbClr val="00FF99"/>
          </a:solidFill>
        </p:spPr>
        <p:txBody>
          <a:bodyPr/>
          <a:lstStyle/>
          <a:p>
            <a:r>
              <a:rPr lang="zh-TW" altLang="en-US" b="0" dirty="0" smtClean="0">
                <a:latin typeface="方正粗圓" panose="03000509000000000000" pitchFamily="65" charset="-120"/>
                <a:ea typeface="方正粗圓" panose="03000509000000000000" pitchFamily="65" charset="-120"/>
              </a:rPr>
              <a:t>課堂內容</a:t>
            </a:r>
            <a:r>
              <a:rPr lang="en-US" altLang="zh-TW" b="0" dirty="0">
                <a:latin typeface="方正粗圓" panose="03000509000000000000" pitchFamily="65" charset="-120"/>
                <a:ea typeface="方正粗圓" panose="03000509000000000000" pitchFamily="65" charset="-120"/>
              </a:rPr>
              <a:t>-</a:t>
            </a:r>
            <a:r>
              <a:rPr lang="zh-TW" altLang="en-US" b="0" dirty="0">
                <a:latin typeface="方正粗圓" panose="03000509000000000000" pitchFamily="65" charset="-120"/>
                <a:ea typeface="方正粗圓" panose="03000509000000000000" pitchFamily="65" charset="-120"/>
              </a:rPr>
              <a:t>看</a:t>
            </a:r>
            <a:r>
              <a:rPr lang="zh-TW" altLang="en-US" b="0" dirty="0" smtClean="0">
                <a:latin typeface="方正粗圓" panose="03000509000000000000" pitchFamily="65" charset="-120"/>
                <a:ea typeface="方正粗圓" panose="03000509000000000000" pitchFamily="65" charset="-120"/>
              </a:rPr>
              <a:t>圖說故事</a:t>
            </a:r>
            <a:endParaRPr lang="zh-HK" altLang="en-US" b="0" dirty="0">
              <a:latin typeface="方正粗圓" panose="03000509000000000000" pitchFamily="65" charset="-120"/>
              <a:ea typeface="方正粗圓" panose="03000509000000000000" pitchFamily="65" charset="-120"/>
            </a:endParaRPr>
          </a:p>
        </p:txBody>
      </p:sp>
      <p:sp>
        <p:nvSpPr>
          <p:cNvPr id="3" name="內容版面配置區 2"/>
          <p:cNvSpPr>
            <a:spLocks noGrp="1"/>
          </p:cNvSpPr>
          <p:nvPr>
            <p:ph idx="1"/>
          </p:nvPr>
        </p:nvSpPr>
        <p:spPr>
          <a:xfrm>
            <a:off x="108137" y="1215699"/>
            <a:ext cx="7886700" cy="3602831"/>
          </a:xfrm>
        </p:spPr>
        <p:txBody>
          <a:bodyPr>
            <a:normAutofit/>
          </a:bodyPr>
          <a:lstStyle/>
          <a:p>
            <a:pPr marL="0" indent="0">
              <a:buNone/>
            </a:pPr>
            <a:r>
              <a:rPr lang="zh-TW" altLang="en-US" sz="3600" dirty="0">
                <a:latin typeface="方正粗圓" panose="03000509000000000000" pitchFamily="65" charset="-120"/>
                <a:ea typeface="方正粗圓" panose="03000509000000000000" pitchFamily="65" charset="-120"/>
              </a:rPr>
              <a:t>策略</a:t>
            </a:r>
            <a:r>
              <a:rPr lang="en-US" altLang="zh-TW" sz="3600" dirty="0">
                <a:latin typeface="方正粗圓" panose="03000509000000000000" pitchFamily="65" charset="-120"/>
                <a:ea typeface="方正粗圓" panose="03000509000000000000" pitchFamily="65" charset="-120"/>
              </a:rPr>
              <a:t>:</a:t>
            </a:r>
          </a:p>
          <a:p>
            <a:pPr>
              <a:lnSpc>
                <a:spcPct val="150000"/>
              </a:lnSpc>
            </a:pP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事情發生的</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原因</a:t>
            </a: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經過</a:t>
            </a: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結果</a:t>
            </a:r>
            <a:endParaRPr lang="en-US" altLang="zh-TW"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endParaRPr>
          </a:p>
          <a:p>
            <a:pPr>
              <a:lnSpc>
                <a:spcPct val="150000"/>
              </a:lnSpc>
            </a:pP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人物的</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反應</a:t>
            </a: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（說話、動作、感情、聯想）</a:t>
            </a:r>
            <a:endParaRPr lang="en-US" altLang="zh-TW" sz="2700" dirty="0">
              <a:latin typeface="方正粗圓" panose="03000509000000000000" pitchFamily="65" charset="-120"/>
              <a:ea typeface="方正粗圓" panose="03000509000000000000" pitchFamily="65" charset="-120"/>
              <a:cs typeface="Times New Roman" panose="02020603050405020304" pitchFamily="18" charset="0"/>
            </a:endParaRPr>
          </a:p>
          <a:p>
            <a:pPr>
              <a:lnSpc>
                <a:spcPct val="150000"/>
              </a:lnSpc>
            </a:pP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故事的</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反思</a:t>
            </a:r>
            <a:endParaRPr lang="en-US" altLang="zh-TW"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endParaRPr>
          </a:p>
          <a:p>
            <a:pPr>
              <a:lnSpc>
                <a:spcPct val="150000"/>
              </a:lnSpc>
            </a:pP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多用</a:t>
            </a:r>
            <a:r>
              <a:rPr lang="zh-TW" altLang="en-US" sz="2700" dirty="0">
                <a:solidFill>
                  <a:srgbClr val="FF0000"/>
                </a:solidFill>
                <a:latin typeface="方正粗圓" panose="03000509000000000000" pitchFamily="65" charset="-120"/>
                <a:ea typeface="方正粗圓" panose="03000509000000000000" pitchFamily="65" charset="-120"/>
                <a:cs typeface="Times New Roman" panose="02020603050405020304" pitchFamily="18" charset="0"/>
              </a:rPr>
              <a:t>連接詞</a:t>
            </a:r>
            <a:r>
              <a:rPr lang="zh-TW" altLang="en-US" sz="2700" dirty="0">
                <a:latin typeface="方正粗圓" panose="03000509000000000000" pitchFamily="65" charset="-120"/>
                <a:ea typeface="方正粗圓" panose="03000509000000000000" pitchFamily="65" charset="-120"/>
                <a:cs typeface="Times New Roman" panose="02020603050405020304" pitchFamily="18" charset="0"/>
              </a:rPr>
              <a:t>（於是、不但、而且、因為、 所以）</a:t>
            </a:r>
            <a:endParaRPr lang="en-US" altLang="zh-TW" sz="2700" dirty="0">
              <a:latin typeface="方正粗圓" panose="03000509000000000000" pitchFamily="65" charset="-120"/>
              <a:ea typeface="方正粗圓" panose="03000509000000000000" pitchFamily="65" charset="-120"/>
              <a:cs typeface="Times New Roman" panose="02020603050405020304" pitchFamily="18" charset="0"/>
            </a:endParaRPr>
          </a:p>
          <a:p>
            <a:pPr marL="0" indent="0">
              <a:buNone/>
            </a:pPr>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dirty="0">
              <a:latin typeface="標楷體" panose="03000509000000000000" pitchFamily="65" charset="-120"/>
              <a:ea typeface="標楷體" panose="03000509000000000000" pitchFamily="65" charset="-120"/>
            </a:endParaRPr>
          </a:p>
          <a:p>
            <a:pPr marL="0" indent="0">
              <a:buNone/>
            </a:pPr>
            <a:endParaRPr lang="zh-HK" altLang="en-US" dirty="0">
              <a:latin typeface="標楷體" panose="03000509000000000000" pitchFamily="65" charset="-120"/>
              <a:ea typeface="標楷體" panose="03000509000000000000" pitchFamily="65" charset="-120"/>
            </a:endParaRPr>
          </a:p>
        </p:txBody>
      </p:sp>
      <p:pic>
        <p:nvPicPr>
          <p:cNvPr id="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675" y="1787042"/>
            <a:ext cx="1965722" cy="54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16" descr="卡通手绘惊讶的女孩人物设计免抠素材免费下载_觅元素51yuansu.com"/>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645491" y="2391061"/>
            <a:ext cx="825104" cy="82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卡通風格背景與一個小女孩感到驚訝和高興-插圖素材[68872694] - PIXTA圖庫"/>
          <p:cNvPicPr>
            <a:picLocks noChangeAspect="1" noChangeArrowheads="1"/>
          </p:cNvPicPr>
          <p:nvPr/>
        </p:nvPicPr>
        <p:blipFill>
          <a:blip r:embed="rId4">
            <a:extLst>
              <a:ext uri="{28A0092B-C50C-407E-A947-70E740481C1C}">
                <a14:useLocalDpi xmlns:a14="http://schemas.microsoft.com/office/drawing/2010/main" val="0"/>
              </a:ext>
            </a:extLst>
          </a:blip>
          <a:srcRect l="27151" t="32555" r="26804" b="5273"/>
          <a:stretch>
            <a:fillRect/>
          </a:stretch>
        </p:blipFill>
        <p:spPr bwMode="auto">
          <a:xfrm>
            <a:off x="7448523" y="2296034"/>
            <a:ext cx="80843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卡通生气男孩免抠素材免费下载_觅元素51yuansu.com"/>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239553" y="2240074"/>
            <a:ext cx="884635" cy="8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3428" y="3179478"/>
            <a:ext cx="1156097" cy="6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5436400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61"/>
          <p:cNvSpPr txBox="1">
            <a:spLocks noGrp="1"/>
          </p:cNvSpPr>
          <p:nvPr>
            <p:ph type="title"/>
          </p:nvPr>
        </p:nvSpPr>
        <p:spPr>
          <a:xfrm>
            <a:off x="713250" y="523025"/>
            <a:ext cx="7717500" cy="541500"/>
          </a:xfrm>
          <a:prstGeom prst="rect">
            <a:avLst/>
          </a:prstGeom>
        </p:spPr>
        <p:txBody>
          <a:bodyPr spcFirstLastPara="1" wrap="square" lIns="91425" tIns="91425" rIns="91425" bIns="91425" anchor="b" anchorCtr="0">
            <a:noAutofit/>
          </a:bodyPr>
          <a:lstStyle/>
          <a:p>
            <a:pPr lvl="0"/>
            <a:r>
              <a:rPr lang="zh-HK" altLang="en-US" dirty="0">
                <a:latin typeface="標楷體" panose="03000509000000000000" pitchFamily="65" charset="-120"/>
                <a:ea typeface="標楷體" panose="03000509000000000000" pitchFamily="65" charset="-120"/>
              </a:rPr>
              <a:t>整體反思及推展</a:t>
            </a:r>
            <a:endParaRPr dirty="0"/>
          </a:p>
        </p:txBody>
      </p:sp>
      <p:sp>
        <p:nvSpPr>
          <p:cNvPr id="1383" name="Google Shape;1383;p61"/>
          <p:cNvSpPr txBox="1">
            <a:spLocks noGrp="1"/>
          </p:cNvSpPr>
          <p:nvPr>
            <p:ph type="subTitle" idx="1"/>
          </p:nvPr>
        </p:nvSpPr>
        <p:spPr>
          <a:xfrm>
            <a:off x="713250" y="1126100"/>
            <a:ext cx="7717500" cy="3442800"/>
          </a:xfrm>
          <a:prstGeom prst="rect">
            <a:avLst/>
          </a:prstGeom>
        </p:spPr>
        <p:txBody>
          <a:bodyPr spcFirstLastPara="1" wrap="square" lIns="91425" tIns="91425" rIns="91425" bIns="91425" anchor="t" anchorCtr="0">
            <a:noAutofit/>
          </a:bodyPr>
          <a:lstStyle/>
          <a:p>
            <a:pPr indent="-457200"/>
            <a:r>
              <a:rPr lang="zh-HK" altLang="en-US" sz="2800" dirty="0">
                <a:latin typeface="標楷體" panose="03000509000000000000" pitchFamily="65" charset="-120"/>
                <a:ea typeface="標楷體" panose="03000509000000000000" pitchFamily="65" charset="-120"/>
              </a:rPr>
              <a:t>資源共享及</a:t>
            </a:r>
            <a:r>
              <a:rPr lang="zh-HK" altLang="en-US" sz="2800" dirty="0" smtClean="0">
                <a:latin typeface="標楷體" panose="03000509000000000000" pitchFamily="65" charset="-120"/>
                <a:ea typeface="標楷體" panose="03000509000000000000" pitchFamily="65" charset="-120"/>
              </a:rPr>
              <a:t>重用</a:t>
            </a:r>
            <a:endParaRPr lang="en-US" altLang="zh-HK" sz="2800" dirty="0" smtClean="0">
              <a:latin typeface="標楷體" panose="03000509000000000000" pitchFamily="65" charset="-120"/>
              <a:ea typeface="標楷體" panose="03000509000000000000" pitchFamily="65" charset="-120"/>
            </a:endParaRPr>
          </a:p>
          <a:p>
            <a:pPr indent="-457200"/>
            <a:r>
              <a:rPr lang="zh-HK" altLang="en-US" sz="2800" dirty="0">
                <a:latin typeface="標楷體" panose="03000509000000000000" pitchFamily="65" charset="-120"/>
                <a:ea typeface="標楷體" panose="03000509000000000000" pitchFamily="65" charset="-120"/>
              </a:rPr>
              <a:t>科組專業發展：多感</a:t>
            </a:r>
            <a:r>
              <a:rPr lang="zh-HK" altLang="en-US" sz="2800" dirty="0" smtClean="0">
                <a:latin typeface="標楷體" panose="03000509000000000000" pitchFamily="65" charset="-120"/>
                <a:ea typeface="標楷體" panose="03000509000000000000" pitchFamily="65" charset="-120"/>
              </a:rPr>
              <a:t>觀刺</a:t>
            </a:r>
            <a:r>
              <a:rPr lang="zh-HK" altLang="en-US" sz="2800" dirty="0">
                <a:latin typeface="標楷體" panose="03000509000000000000" pitchFamily="65" charset="-120"/>
                <a:ea typeface="標楷體" panose="03000509000000000000" pitchFamily="65" charset="-120"/>
              </a:rPr>
              <a:t>擊對學生學習的</a:t>
            </a:r>
            <a:r>
              <a:rPr lang="zh-HK" altLang="en-US" sz="2800" dirty="0" smtClean="0">
                <a:latin typeface="標楷體" panose="03000509000000000000" pitchFamily="65" charset="-120"/>
                <a:ea typeface="標楷體" panose="03000509000000000000" pitchFamily="65" charset="-120"/>
              </a:rPr>
              <a:t>重要性</a:t>
            </a:r>
            <a:endParaRPr lang="en-US" altLang="zh-HK" sz="2800" dirty="0" smtClean="0">
              <a:latin typeface="標楷體" panose="03000509000000000000" pitchFamily="65" charset="-120"/>
              <a:ea typeface="標楷體" panose="03000509000000000000" pitchFamily="65" charset="-120"/>
            </a:endParaRPr>
          </a:p>
          <a:p>
            <a:pPr indent="-457200"/>
            <a:r>
              <a:rPr lang="zh-HK" altLang="en-US" sz="2800" dirty="0">
                <a:latin typeface="標楷體" panose="03000509000000000000" pitchFamily="65" charset="-120"/>
                <a:ea typeface="標楷體" panose="03000509000000000000" pitchFamily="65" charset="-120"/>
              </a:rPr>
              <a:t>重複及循環練習有助</a:t>
            </a:r>
            <a:r>
              <a:rPr lang="zh-HK" altLang="en-US" sz="2800" dirty="0" smtClean="0">
                <a:latin typeface="標楷體" panose="03000509000000000000" pitchFamily="65" charset="-120"/>
                <a:ea typeface="標楷體" panose="03000509000000000000" pitchFamily="65" charset="-120"/>
              </a:rPr>
              <a:t>鞏固</a:t>
            </a:r>
            <a:endParaRPr lang="en-US" altLang="zh-HK" sz="2800" dirty="0" smtClean="0">
              <a:latin typeface="標楷體" panose="03000509000000000000" pitchFamily="65" charset="-120"/>
              <a:ea typeface="標楷體" panose="03000509000000000000" pitchFamily="65" charset="-120"/>
            </a:endParaRPr>
          </a:p>
          <a:p>
            <a:pPr indent="-457200"/>
            <a:r>
              <a:rPr lang="zh-HK" altLang="en-US" sz="2800" dirty="0" smtClean="0">
                <a:latin typeface="標楷體" panose="03000509000000000000" pitchFamily="65" charset="-120"/>
                <a:ea typeface="標楷體" panose="03000509000000000000" pitchFamily="65" charset="-120"/>
              </a:rPr>
              <a:t>考慮學生</a:t>
            </a:r>
            <a:r>
              <a:rPr lang="zh-HK" altLang="en-US" sz="2800" dirty="0">
                <a:latin typeface="標楷體" panose="03000509000000000000" pitchFamily="65" charset="-120"/>
                <a:ea typeface="標楷體" panose="03000509000000000000" pitchFamily="65" charset="-120"/>
              </a:rPr>
              <a:t>的視覺感知能力及手</a:t>
            </a:r>
            <a:r>
              <a:rPr lang="zh-HK" altLang="en-US" sz="2800" dirty="0" smtClean="0">
                <a:latin typeface="標楷體" panose="03000509000000000000" pitchFamily="65" charset="-120"/>
                <a:ea typeface="標楷體" panose="03000509000000000000" pitchFamily="65" charset="-120"/>
              </a:rPr>
              <a:t>功能</a:t>
            </a:r>
            <a:endParaRPr lang="en-US" altLang="zh-HK" sz="2800" dirty="0" smtClean="0">
              <a:latin typeface="標楷體" panose="03000509000000000000" pitchFamily="65" charset="-120"/>
              <a:ea typeface="標楷體" panose="03000509000000000000" pitchFamily="65" charset="-120"/>
            </a:endParaRPr>
          </a:p>
          <a:p>
            <a:pPr indent="-457200"/>
            <a:r>
              <a:rPr lang="zh-HK" altLang="en-US" sz="2800" dirty="0" smtClean="0">
                <a:latin typeface="標楷體" panose="03000509000000000000" pitchFamily="65" charset="-120"/>
                <a:ea typeface="標楷體" panose="03000509000000000000" pitchFamily="65" charset="-120"/>
              </a:rPr>
              <a:t>意外</a:t>
            </a:r>
            <a:r>
              <a:rPr lang="zh-HK" altLang="en-US" sz="2800" dirty="0">
                <a:latin typeface="標楷體" panose="03000509000000000000" pitchFamily="65" charset="-120"/>
                <a:ea typeface="標楷體" panose="03000509000000000000" pitchFamily="65" charset="-120"/>
              </a:rPr>
              <a:t>收獲：個別學習字母操的同學，對學習及掌握九方輸入法表現較佳</a:t>
            </a:r>
            <a:endParaRPr sz="2800" dirty="0">
              <a:latin typeface="標楷體" panose="03000509000000000000" pitchFamily="65" charset="-120"/>
              <a:ea typeface="標楷體" panose="03000509000000000000" pitchFamily="65"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8"/>
        <p:cNvGrpSpPr/>
        <p:nvPr/>
      </p:nvGrpSpPr>
      <p:grpSpPr>
        <a:xfrm>
          <a:off x="0" y="0"/>
          <a:ext cx="0" cy="0"/>
          <a:chOff x="0" y="0"/>
          <a:chExt cx="0" cy="0"/>
        </a:xfrm>
      </p:grpSpPr>
      <p:sp>
        <p:nvSpPr>
          <p:cNvPr id="8" name="矩形 7"/>
          <p:cNvSpPr/>
          <p:nvPr/>
        </p:nvSpPr>
        <p:spPr>
          <a:xfrm>
            <a:off x="904982" y="553168"/>
            <a:ext cx="6701471" cy="3831818"/>
          </a:xfrm>
          <a:prstGeom prst="rect">
            <a:avLst/>
          </a:prstGeom>
        </p:spPr>
        <p:txBody>
          <a:bodyPr wrap="square">
            <a:spAutoFit/>
          </a:bodyPr>
          <a:lstStyle/>
          <a:p>
            <a:r>
              <a:rPr lang="zh-HK" altLang="en-US" sz="2700" dirty="0">
                <a:latin typeface="標楷體" panose="03000509000000000000" pitchFamily="65" charset="-120"/>
                <a:ea typeface="標楷體" panose="03000509000000000000" pitchFamily="65" charset="-120"/>
              </a:rPr>
              <a:t>如大家對是次分享會中的課業感興趣，請掃描二維碼以取得範本。</a:t>
            </a:r>
            <a:endParaRPr lang="en-US" altLang="zh-HK" sz="2700" dirty="0">
              <a:latin typeface="標楷體" panose="03000509000000000000" pitchFamily="65" charset="-120"/>
              <a:ea typeface="標楷體" panose="03000509000000000000" pitchFamily="65" charset="-120"/>
            </a:endParaRPr>
          </a:p>
          <a:p>
            <a:endParaRPr lang="en-US" altLang="zh-HK" sz="2700" dirty="0">
              <a:latin typeface="標楷體" panose="03000509000000000000" pitchFamily="65" charset="-120"/>
              <a:ea typeface="標楷體" panose="03000509000000000000" pitchFamily="65" charset="-120"/>
            </a:endParaRPr>
          </a:p>
          <a:p>
            <a:endParaRPr lang="en-US" altLang="zh-HK" sz="2700" dirty="0">
              <a:latin typeface="標楷體" panose="03000509000000000000" pitchFamily="65" charset="-120"/>
              <a:ea typeface="標楷體" panose="03000509000000000000" pitchFamily="65" charset="-120"/>
            </a:endParaRPr>
          </a:p>
          <a:p>
            <a:endParaRPr lang="en-US" altLang="zh-HK" sz="2700" dirty="0">
              <a:latin typeface="標楷體" panose="03000509000000000000" pitchFamily="65" charset="-120"/>
              <a:ea typeface="標楷體" panose="03000509000000000000" pitchFamily="65" charset="-120"/>
            </a:endParaRPr>
          </a:p>
          <a:p>
            <a:endParaRPr lang="en-US" altLang="zh-HK" sz="2700" dirty="0">
              <a:latin typeface="標楷體" panose="03000509000000000000" pitchFamily="65" charset="-120"/>
              <a:ea typeface="標楷體" panose="03000509000000000000" pitchFamily="65" charset="-120"/>
            </a:endParaRPr>
          </a:p>
          <a:p>
            <a:r>
              <a:rPr lang="zh-HK" altLang="en-US" sz="2700" dirty="0">
                <a:latin typeface="標楷體" panose="03000509000000000000" pitchFamily="65" charset="-120"/>
                <a:ea typeface="標楷體" panose="03000509000000000000" pitchFamily="65" charset="-120"/>
              </a:rPr>
              <a:t>如有任何疑問，請電郵至 </a:t>
            </a:r>
            <a:r>
              <a:rPr lang="en-US" altLang="zh-HK" sz="2700" dirty="0">
                <a:latin typeface="Century Gothic" panose="020B0502020202020204" pitchFamily="34" charset="0"/>
                <a:ea typeface="標楷體" panose="03000509000000000000" pitchFamily="65" charset="-120"/>
                <a:cs typeface="Times New Roman" panose="02020603050405020304" pitchFamily="18" charset="0"/>
                <a:hlinkClick r:id="rId3"/>
              </a:rPr>
              <a:t>jfk@jfk.edu.hk</a:t>
            </a:r>
            <a:endParaRPr lang="en-US" altLang="zh-HK" sz="2700" dirty="0">
              <a:latin typeface="Century Gothic" panose="020B0502020202020204" pitchFamily="34" charset="0"/>
              <a:ea typeface="標楷體" panose="03000509000000000000" pitchFamily="65" charset="-120"/>
              <a:cs typeface="Times New Roman" panose="02020603050405020304" pitchFamily="18" charset="0"/>
            </a:endParaRPr>
          </a:p>
          <a:p>
            <a:endParaRPr lang="en-US" altLang="zh-HK" sz="2700" dirty="0">
              <a:latin typeface="標楷體" panose="03000509000000000000" pitchFamily="65" charset="-120"/>
              <a:ea typeface="標楷體" panose="03000509000000000000" pitchFamily="65" charset="-120"/>
            </a:endParaRPr>
          </a:p>
          <a:p>
            <a:r>
              <a:rPr lang="zh-HK" altLang="en-US" sz="2700" dirty="0">
                <a:latin typeface="標楷體" panose="03000509000000000000" pitchFamily="65" charset="-120"/>
                <a:ea typeface="標楷體" panose="03000509000000000000" pitchFamily="65" charset="-120"/>
              </a:rPr>
              <a:t>謝謝！</a:t>
            </a:r>
          </a:p>
        </p:txBody>
      </p:sp>
      <p:sp>
        <p:nvSpPr>
          <p:cNvPr id="9" name="矩形 8"/>
          <p:cNvSpPr/>
          <p:nvPr/>
        </p:nvSpPr>
        <p:spPr>
          <a:xfrm>
            <a:off x="4428528" y="1353512"/>
            <a:ext cx="1882833" cy="145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050" dirty="0"/>
              <a:t>QR code</a:t>
            </a:r>
            <a:endParaRPr lang="zh-HK" alt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Google Shape;1388;p62"/>
          <p:cNvSpPr txBox="1">
            <a:spLocks/>
          </p:cNvSpPr>
          <p:nvPr/>
        </p:nvSpPr>
        <p:spPr>
          <a:xfrm>
            <a:off x="1551453" y="877822"/>
            <a:ext cx="6125243" cy="28242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200"/>
              <a:buFont typeface="Hammersmith One"/>
              <a:buNone/>
              <a:defRPr sz="3600" b="1" i="0" u="none" strike="noStrike" cap="none">
                <a:solidFill>
                  <a:schemeClr val="accent2"/>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accent2"/>
              </a:buClr>
              <a:buSzPts val="4200"/>
              <a:buFont typeface="Hammersmith One"/>
              <a:buNone/>
              <a:defRPr sz="4200" b="1" i="0" u="none" strike="noStrike" cap="none">
                <a:solidFill>
                  <a:schemeClr val="accent2"/>
                </a:solidFill>
                <a:latin typeface="Hammersmith One"/>
                <a:ea typeface="Hammersmith One"/>
                <a:cs typeface="Hammersmith One"/>
                <a:sym typeface="Hammersmith One"/>
              </a:defRPr>
            </a:lvl9pPr>
          </a:lstStyle>
          <a:p>
            <a:pPr>
              <a:defRPr/>
            </a:pPr>
            <a:r>
              <a:rPr lang="zh-TW" altLang="en-US" sz="4600" b="0" dirty="0">
                <a:solidFill>
                  <a:schemeClr val="accent1">
                    <a:lumMod val="50000"/>
                  </a:schemeClr>
                </a:solidFill>
                <a:latin typeface="方正粗圓" panose="03000509000000000000" pitchFamily="65" charset="-120"/>
                <a:ea typeface="方正粗圓" panose="03000509000000000000" pitchFamily="65" charset="-120"/>
              </a:rPr>
              <a:t>透過跨專業團隊及</a:t>
            </a:r>
            <a:endParaRPr lang="en-US" altLang="zh-TW" sz="4600" b="0" dirty="0">
              <a:solidFill>
                <a:schemeClr val="accent1">
                  <a:lumMod val="50000"/>
                </a:schemeClr>
              </a:solidFill>
              <a:latin typeface="方正粗圓" panose="03000509000000000000" pitchFamily="65" charset="-120"/>
              <a:ea typeface="方正粗圓" panose="03000509000000000000" pitchFamily="65" charset="-120"/>
            </a:endParaRPr>
          </a:p>
          <a:p>
            <a:pPr>
              <a:defRPr/>
            </a:pPr>
            <a:r>
              <a:rPr lang="zh-TW" altLang="en-US" sz="4600" b="0" dirty="0">
                <a:solidFill>
                  <a:schemeClr val="accent1">
                    <a:lumMod val="50000"/>
                  </a:schemeClr>
                </a:solidFill>
                <a:latin typeface="方正粗圓" panose="03000509000000000000" pitchFamily="65" charset="-120"/>
                <a:ea typeface="方正粗圓" panose="03000509000000000000" pitchFamily="65" charset="-120"/>
              </a:rPr>
              <a:t>多感官中文教材</a:t>
            </a:r>
            <a:br>
              <a:rPr lang="zh-TW" altLang="en-US" sz="4600" b="0" dirty="0">
                <a:solidFill>
                  <a:schemeClr val="accent1">
                    <a:lumMod val="50000"/>
                  </a:schemeClr>
                </a:solidFill>
                <a:latin typeface="方正粗圓" panose="03000509000000000000" pitchFamily="65" charset="-120"/>
                <a:ea typeface="方正粗圓" panose="03000509000000000000" pitchFamily="65" charset="-120"/>
              </a:rPr>
            </a:br>
            <a:r>
              <a:rPr lang="zh-TW" altLang="en-US" sz="4600" b="0" dirty="0">
                <a:solidFill>
                  <a:schemeClr val="accent1">
                    <a:lumMod val="50000"/>
                  </a:schemeClr>
                </a:solidFill>
                <a:latin typeface="方正粗圓" panose="03000509000000000000" pitchFamily="65" charset="-120"/>
                <a:ea typeface="方正粗圓" panose="03000509000000000000" pitchFamily="65" charset="-120"/>
              </a:rPr>
              <a:t>提升學生的書寫能力</a:t>
            </a:r>
            <a:r>
              <a:rPr lang="zh-TW" altLang="en-US" sz="4600" b="0" dirty="0">
                <a:latin typeface="方正粗圓" panose="03000509000000000000" pitchFamily="65" charset="-120"/>
                <a:ea typeface="方正粗圓" panose="03000509000000000000" pitchFamily="65" charset="-120"/>
              </a:rPr>
              <a:t> </a:t>
            </a:r>
          </a:p>
        </p:txBody>
      </p:sp>
      <p:sp>
        <p:nvSpPr>
          <p:cNvPr id="10" name="Google Shape;1809;p80"/>
          <p:cNvSpPr txBox="1"/>
          <p:nvPr/>
        </p:nvSpPr>
        <p:spPr>
          <a:xfrm>
            <a:off x="1372514" y="3783930"/>
            <a:ext cx="3188100" cy="756165"/>
          </a:xfrm>
          <a:prstGeom prst="rect">
            <a:avLst/>
          </a:prstGeom>
          <a:solidFill>
            <a:schemeClr val="dk2"/>
          </a:solidFill>
          <a:ln>
            <a:noFill/>
          </a:ln>
        </p:spPr>
        <p:txBody>
          <a:bodyPr spcFirstLastPara="1" wrap="square" lIns="91425" tIns="54850" rIns="91425" bIns="91425" anchor="t" anchorCtr="0">
            <a:noAutofit/>
          </a:bodyPr>
          <a:lstStyle/>
          <a:p>
            <a:pPr algn="ctr"/>
            <a:r>
              <a:rPr lang="zh-TW" altLang="en-US" sz="4400" b="1" dirty="0">
                <a:solidFill>
                  <a:srgbClr val="EEE3DD"/>
                </a:solidFill>
                <a:latin typeface="方正細圓" panose="03000509000000000000" pitchFamily="65" charset="-120"/>
                <a:ea typeface="方正細圓" panose="03000509000000000000" pitchFamily="65" charset="-120"/>
                <a:cs typeface="Hammersmith One"/>
                <a:sym typeface="Hammersmith One"/>
              </a:rPr>
              <a:t>中文老師</a:t>
            </a:r>
            <a:r>
              <a:rPr lang="en" sz="4400" b="1" dirty="0">
                <a:solidFill>
                  <a:srgbClr val="EEE3DD"/>
                </a:solidFill>
                <a:latin typeface="方正細圓" panose="03000509000000000000" pitchFamily="65" charset="-120"/>
                <a:ea typeface="方正細圓" panose="03000509000000000000" pitchFamily="65" charset="-120"/>
                <a:cs typeface="Hammersmith One"/>
                <a:sym typeface="Glass Antiqua"/>
              </a:rPr>
              <a:t/>
            </a:r>
            <a:br>
              <a:rPr lang="en" sz="4400" b="1" dirty="0">
                <a:solidFill>
                  <a:srgbClr val="EEE3DD"/>
                </a:solidFill>
                <a:latin typeface="方正細圓" panose="03000509000000000000" pitchFamily="65" charset="-120"/>
                <a:ea typeface="方正細圓" panose="03000509000000000000" pitchFamily="65" charset="-120"/>
                <a:cs typeface="Hammersmith One"/>
                <a:sym typeface="Glass Antiqua"/>
              </a:rPr>
            </a:br>
            <a:endParaRPr sz="4400" b="1" dirty="0">
              <a:solidFill>
                <a:srgbClr val="EEE3DD"/>
              </a:solidFill>
              <a:latin typeface="方正細圓" panose="03000509000000000000" pitchFamily="65" charset="-120"/>
              <a:ea typeface="方正細圓" panose="03000509000000000000" pitchFamily="65" charset="-120"/>
              <a:cs typeface="Hammersmith One"/>
              <a:sym typeface="Glass Antiqua"/>
            </a:endParaRPr>
          </a:p>
        </p:txBody>
      </p:sp>
      <p:sp>
        <p:nvSpPr>
          <p:cNvPr id="11" name="Google Shape;1809;p80"/>
          <p:cNvSpPr txBox="1"/>
          <p:nvPr/>
        </p:nvSpPr>
        <p:spPr>
          <a:xfrm>
            <a:off x="5080866" y="3783929"/>
            <a:ext cx="3188100" cy="756165"/>
          </a:xfrm>
          <a:prstGeom prst="rect">
            <a:avLst/>
          </a:prstGeom>
          <a:solidFill>
            <a:schemeClr val="dk2"/>
          </a:solidFill>
          <a:ln>
            <a:noFill/>
          </a:ln>
        </p:spPr>
        <p:txBody>
          <a:bodyPr spcFirstLastPara="1" wrap="square" lIns="91425" tIns="54850" rIns="91425" bIns="91425" anchor="t" anchorCtr="0">
            <a:noAutofit/>
          </a:bodyPr>
          <a:lstStyle/>
          <a:p>
            <a:pPr algn="ctr"/>
            <a:r>
              <a:rPr lang="zh-TW" altLang="en-US" sz="4400" b="1" dirty="0">
                <a:solidFill>
                  <a:srgbClr val="EEE3DD"/>
                </a:solidFill>
                <a:latin typeface="方正細圓" panose="03000509000000000000" pitchFamily="65" charset="-120"/>
                <a:ea typeface="方正細圓" panose="03000509000000000000" pitchFamily="65" charset="-120"/>
                <a:cs typeface="Hammersmith One"/>
                <a:sym typeface="Hammersmith One"/>
              </a:rPr>
              <a:t>職業治療師</a:t>
            </a:r>
            <a:r>
              <a:rPr lang="en" sz="4400" b="1" dirty="0">
                <a:solidFill>
                  <a:srgbClr val="EEE3DD"/>
                </a:solidFill>
                <a:latin typeface="方正細圓" panose="03000509000000000000" pitchFamily="65" charset="-120"/>
                <a:ea typeface="方正細圓" panose="03000509000000000000" pitchFamily="65" charset="-120"/>
                <a:cs typeface="Hammersmith One"/>
                <a:sym typeface="Glass Antiqua"/>
              </a:rPr>
              <a:t/>
            </a:r>
            <a:br>
              <a:rPr lang="en" sz="4400" b="1" dirty="0">
                <a:solidFill>
                  <a:srgbClr val="EEE3DD"/>
                </a:solidFill>
                <a:latin typeface="方正細圓" panose="03000509000000000000" pitchFamily="65" charset="-120"/>
                <a:ea typeface="方正細圓" panose="03000509000000000000" pitchFamily="65" charset="-120"/>
                <a:cs typeface="Hammersmith One"/>
                <a:sym typeface="Glass Antiqua"/>
              </a:rPr>
            </a:br>
            <a:endParaRPr sz="4400" b="1" dirty="0">
              <a:solidFill>
                <a:srgbClr val="EEE3DD"/>
              </a:solidFill>
              <a:latin typeface="方正細圓" panose="03000509000000000000" pitchFamily="65" charset="-120"/>
              <a:ea typeface="方正細圓" panose="03000509000000000000" pitchFamily="65" charset="-120"/>
              <a:cs typeface="Hammersmith One"/>
              <a:sym typeface="Glass Antiqua"/>
            </a:endParaRPr>
          </a:p>
        </p:txBody>
      </p:sp>
    </p:spTree>
    <p:extLst>
      <p:ext uri="{BB962C8B-B14F-4D97-AF65-F5344CB8AC3E}">
        <p14:creationId xmlns:p14="http://schemas.microsoft.com/office/powerpoint/2010/main" val="3777033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540348" y="738156"/>
            <a:ext cx="5562618" cy="594066"/>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MO" altLang="en-US" sz="4800" dirty="0">
                <a:latin typeface="方正粗圓" panose="03000509000000000000" pitchFamily="65" charset="-120"/>
                <a:ea typeface="方正粗圓" panose="03000509000000000000" pitchFamily="65" charset="-120"/>
              </a:rPr>
              <a:t> </a:t>
            </a:r>
            <a:r>
              <a:rPr lang="zh-TW" altLang="en-US" sz="4800" dirty="0">
                <a:solidFill>
                  <a:schemeClr val="accent1">
                    <a:lumMod val="50000"/>
                  </a:schemeClr>
                </a:solidFill>
                <a:latin typeface="方正粗圓" panose="03000509000000000000" pitchFamily="65" charset="-120"/>
                <a:ea typeface="方正粗圓" panose="03000509000000000000" pitchFamily="65" charset="-120"/>
              </a:rPr>
              <a:t>我們的學生</a:t>
            </a:r>
            <a:endParaRPr lang="zh-MO" altLang="en-US" sz="4800" dirty="0">
              <a:solidFill>
                <a:schemeClr val="accent1">
                  <a:lumMod val="50000"/>
                </a:schemeClr>
              </a:solidFill>
              <a:latin typeface="方正粗圓" panose="03000509000000000000" pitchFamily="65" charset="-120"/>
              <a:ea typeface="方正粗圓" panose="03000509000000000000" pitchFamily="65" charset="-120"/>
            </a:endParaRPr>
          </a:p>
        </p:txBody>
      </p:sp>
      <p:sp>
        <p:nvSpPr>
          <p:cNvPr id="3" name="矩形 2"/>
          <p:cNvSpPr/>
          <p:nvPr/>
        </p:nvSpPr>
        <p:spPr>
          <a:xfrm>
            <a:off x="2296345" y="1943000"/>
            <a:ext cx="5428758" cy="2400657"/>
          </a:xfrm>
          <a:prstGeom prst="rect">
            <a:avLst/>
          </a:prstGeom>
        </p:spPr>
        <p:txBody>
          <a:bodyPr wrap="square">
            <a:spAutoFit/>
          </a:bodyPr>
          <a:lstStyle/>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字體偏大</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 大小不一</a:t>
            </a:r>
            <a:endParaRPr lang="en-US" altLang="zh-TW" sz="3000" dirty="0">
              <a:solidFill>
                <a:schemeClr val="accent1">
                  <a:lumMod val="50000"/>
                </a:schemeClr>
              </a:solidFill>
              <a:latin typeface="方正粗圓" panose="03000509000000000000" pitchFamily="65" charset="-120"/>
              <a:ea typeface="方正粗圓" panose="03000509000000000000" pitchFamily="65" charset="-120"/>
            </a:endParaRPr>
          </a:p>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部件錯漏 倒裝字 鏡像</a:t>
            </a:r>
            <a:endParaRPr lang="en-US" altLang="zh-TW" sz="3000" dirty="0">
              <a:solidFill>
                <a:schemeClr val="accent1">
                  <a:lumMod val="50000"/>
                </a:schemeClr>
              </a:solidFill>
              <a:latin typeface="方正粗圓" panose="03000509000000000000" pitchFamily="65" charset="-120"/>
              <a:ea typeface="方正粗圓" panose="03000509000000000000" pitchFamily="65" charset="-120"/>
            </a:endParaRPr>
          </a:p>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畫字</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空間位置錯</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p>
          <a:p>
            <a:pPr>
              <a:defRPr/>
            </a:pP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書寫速度慢 </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想不起</a:t>
            </a:r>
            <a:r>
              <a:rPr lang="en-US" altLang="zh-TW" sz="3000" dirty="0">
                <a:solidFill>
                  <a:schemeClr val="accent1">
                    <a:lumMod val="50000"/>
                  </a:schemeClr>
                </a:solidFill>
                <a:latin typeface="方正粗圓" panose="03000509000000000000" pitchFamily="65" charset="-120"/>
                <a:ea typeface="方正粗圓" panose="03000509000000000000" pitchFamily="65" charset="-120"/>
              </a:rPr>
              <a:t>/</a:t>
            </a:r>
            <a:r>
              <a:rPr lang="zh-TW" altLang="en-US" sz="3000" dirty="0">
                <a:solidFill>
                  <a:schemeClr val="accent1">
                    <a:lumMod val="50000"/>
                  </a:schemeClr>
                </a:solidFill>
                <a:latin typeface="方正粗圓" panose="03000509000000000000" pitchFamily="65" charset="-120"/>
                <a:ea typeface="方正粗圓" panose="03000509000000000000" pitchFamily="65" charset="-120"/>
              </a:rPr>
              <a:t>手功能</a:t>
            </a:r>
            <a:r>
              <a:rPr lang="en-US" altLang="zh-TW" sz="3000" dirty="0" smtClean="0">
                <a:solidFill>
                  <a:schemeClr val="accent1">
                    <a:lumMod val="50000"/>
                  </a:schemeClr>
                </a:solidFill>
                <a:latin typeface="方正粗圓" panose="03000509000000000000" pitchFamily="65" charset="-120"/>
                <a:ea typeface="方正粗圓" panose="03000509000000000000" pitchFamily="65" charset="-120"/>
              </a:rPr>
              <a:t>)</a:t>
            </a:r>
          </a:p>
          <a:p>
            <a:pPr>
              <a:defRPr/>
            </a:pPr>
            <a:endParaRPr lang="en-US" altLang="zh-TW" sz="3000" dirty="0">
              <a:solidFill>
                <a:schemeClr val="accent1">
                  <a:lumMod val="50000"/>
                </a:schemeClr>
              </a:solidFill>
              <a:latin typeface="方正粗圓" panose="03000509000000000000" pitchFamily="65" charset="-120"/>
              <a:ea typeface="方正粗圓" panose="03000509000000000000" pitchFamily="65" charset="-120"/>
            </a:endParaRPr>
          </a:p>
        </p:txBody>
      </p:sp>
      <p:sp>
        <p:nvSpPr>
          <p:cNvPr id="5" name="標題 1"/>
          <p:cNvSpPr txBox="1">
            <a:spLocks/>
          </p:cNvSpPr>
          <p:nvPr/>
        </p:nvSpPr>
        <p:spPr>
          <a:xfrm>
            <a:off x="92062" y="4029912"/>
            <a:ext cx="5562618" cy="594066"/>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MO" altLang="en-US" sz="2700" dirty="0">
                <a:latin typeface="方正粗圓" panose="03000509000000000000" pitchFamily="65" charset="-120"/>
                <a:ea typeface="方正粗圓" panose="03000509000000000000" pitchFamily="65" charset="-120"/>
              </a:rPr>
              <a:t> </a:t>
            </a:r>
            <a:r>
              <a:rPr lang="en-US" altLang="zh-MO" sz="2700" dirty="0">
                <a:latin typeface="方正粗圓" panose="03000509000000000000" pitchFamily="65" charset="-120"/>
                <a:ea typeface="方正粗圓" panose="03000509000000000000" pitchFamily="65" charset="-120"/>
              </a:rPr>
              <a:t>tam p.1, 2</a:t>
            </a:r>
            <a:endParaRPr lang="zh-MO" altLang="en-US" sz="2700" dirty="0">
              <a:solidFill>
                <a:schemeClr val="accent1">
                  <a:lumMod val="50000"/>
                </a:schemeClr>
              </a:solidFill>
              <a:latin typeface="方正粗圓" panose="03000509000000000000" pitchFamily="65" charset="-120"/>
              <a:ea typeface="方正粗圓" panose="03000509000000000000" pitchFamily="65" charset="-120"/>
            </a:endParaRPr>
          </a:p>
        </p:txBody>
      </p:sp>
    </p:spTree>
    <p:extLst>
      <p:ext uri="{BB962C8B-B14F-4D97-AF65-F5344CB8AC3E}">
        <p14:creationId xmlns:p14="http://schemas.microsoft.com/office/powerpoint/2010/main" val="295266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866409" y="502325"/>
            <a:ext cx="8045362" cy="4495188"/>
            <a:chOff x="866409" y="502325"/>
            <a:chExt cx="8045362" cy="4495188"/>
          </a:xfrm>
        </p:grpSpPr>
        <p:pic>
          <p:nvPicPr>
            <p:cNvPr id="5" name="圖片 4"/>
            <p:cNvPicPr>
              <a:picLocks noChangeAspect="1"/>
            </p:cNvPicPr>
            <p:nvPr/>
          </p:nvPicPr>
          <p:blipFill>
            <a:blip r:embed="rId2"/>
            <a:stretch>
              <a:fillRect/>
            </a:stretch>
          </p:blipFill>
          <p:spPr>
            <a:xfrm>
              <a:off x="866409" y="1805875"/>
              <a:ext cx="896503" cy="880775"/>
            </a:xfrm>
            <a:prstGeom prst="rect">
              <a:avLst/>
            </a:prstGeom>
          </p:spPr>
        </p:pic>
        <p:grpSp>
          <p:nvGrpSpPr>
            <p:cNvPr id="6" name="群組 5"/>
            <p:cNvGrpSpPr/>
            <p:nvPr/>
          </p:nvGrpSpPr>
          <p:grpSpPr>
            <a:xfrm>
              <a:off x="1725448" y="502325"/>
              <a:ext cx="7186323" cy="4495188"/>
              <a:chOff x="1725448" y="502325"/>
              <a:chExt cx="7186323" cy="4495188"/>
            </a:xfrm>
          </p:grpSpPr>
          <p:pic>
            <p:nvPicPr>
              <p:cNvPr id="7" name="圖片 6"/>
              <p:cNvPicPr>
                <a:picLocks noChangeAspect="1"/>
              </p:cNvPicPr>
              <p:nvPr/>
            </p:nvPicPr>
            <p:blipFill>
              <a:blip r:embed="rId3"/>
              <a:stretch>
                <a:fillRect/>
              </a:stretch>
            </p:blipFill>
            <p:spPr>
              <a:xfrm>
                <a:off x="7061462" y="3110199"/>
                <a:ext cx="1850309" cy="627883"/>
              </a:xfrm>
              <a:prstGeom prst="rect">
                <a:avLst/>
              </a:prstGeom>
            </p:spPr>
          </p:pic>
          <p:pic>
            <p:nvPicPr>
              <p:cNvPr id="8" name="圖片 7"/>
              <p:cNvPicPr>
                <a:picLocks noChangeAspect="1"/>
              </p:cNvPicPr>
              <p:nvPr/>
            </p:nvPicPr>
            <p:blipFill>
              <a:blip r:embed="rId4"/>
              <a:stretch>
                <a:fillRect/>
              </a:stretch>
            </p:blipFill>
            <p:spPr>
              <a:xfrm>
                <a:off x="4833257" y="3099849"/>
                <a:ext cx="2228205" cy="1689866"/>
              </a:xfrm>
              <a:prstGeom prst="rect">
                <a:avLst/>
              </a:prstGeom>
            </p:spPr>
          </p:pic>
          <p:pic>
            <p:nvPicPr>
              <p:cNvPr id="9" name="圖片 8"/>
              <p:cNvPicPr>
                <a:picLocks noChangeAspect="1"/>
              </p:cNvPicPr>
              <p:nvPr/>
            </p:nvPicPr>
            <p:blipFill>
              <a:blip r:embed="rId5"/>
              <a:stretch>
                <a:fillRect/>
              </a:stretch>
            </p:blipFill>
            <p:spPr>
              <a:xfrm>
                <a:off x="2557462" y="502325"/>
                <a:ext cx="3838575" cy="866775"/>
              </a:xfrm>
              <a:prstGeom prst="rect">
                <a:avLst/>
              </a:prstGeom>
            </p:spPr>
          </p:pic>
          <p:pic>
            <p:nvPicPr>
              <p:cNvPr id="10" name="圖片 9"/>
              <p:cNvPicPr>
                <a:picLocks noChangeAspect="1"/>
              </p:cNvPicPr>
              <p:nvPr/>
            </p:nvPicPr>
            <p:blipFill>
              <a:blip r:embed="rId6"/>
              <a:stretch>
                <a:fillRect/>
              </a:stretch>
            </p:blipFill>
            <p:spPr>
              <a:xfrm>
                <a:off x="2557462" y="3123426"/>
                <a:ext cx="2275795" cy="1874087"/>
              </a:xfrm>
              <a:prstGeom prst="rect">
                <a:avLst/>
              </a:prstGeom>
            </p:spPr>
          </p:pic>
          <p:sp>
            <p:nvSpPr>
              <p:cNvPr id="11" name="矩形 10"/>
              <p:cNvSpPr/>
              <p:nvPr/>
            </p:nvSpPr>
            <p:spPr>
              <a:xfrm>
                <a:off x="1725448" y="1369100"/>
                <a:ext cx="5724644" cy="1754326"/>
              </a:xfrm>
              <a:prstGeom prst="rect">
                <a:avLst/>
              </a:prstGeom>
              <a:solidFill>
                <a:schemeClr val="bg1">
                  <a:lumMod val="75000"/>
                  <a:alpha val="60000"/>
                </a:schemeClr>
              </a:solidFill>
            </p:spPr>
            <p:txBody>
              <a:bodyPr wrap="none" lIns="91440" tIns="45720" rIns="91440" bIns="45720">
                <a:spAutoFit/>
              </a:bodyPr>
              <a:lstStyle/>
              <a:p>
                <a:pPr algn="ctr"/>
                <a:r>
                  <a:rPr lang="zh-TW" altLang="en-US" sz="5400" b="1" cap="none" spc="0" dirty="0" smtClean="0">
                    <a:ln w="22225">
                      <a:solidFill>
                        <a:schemeClr val="accent2"/>
                      </a:solidFill>
                      <a:prstDash val="solid"/>
                    </a:ln>
                    <a:solidFill>
                      <a:srgbClr val="006666"/>
                    </a:solidFill>
                    <a:effectLst/>
                  </a:rPr>
                  <a:t>中文老師</a:t>
                </a:r>
                <a:endParaRPr lang="en-US" altLang="zh-TW" sz="5400" b="1" cap="none" spc="0" dirty="0" smtClean="0">
                  <a:ln w="22225">
                    <a:solidFill>
                      <a:schemeClr val="accent2"/>
                    </a:solidFill>
                    <a:prstDash val="solid"/>
                  </a:ln>
                  <a:solidFill>
                    <a:srgbClr val="006666"/>
                  </a:solidFill>
                  <a:effectLst/>
                </a:endParaRPr>
              </a:p>
              <a:p>
                <a:pPr algn="ctr"/>
                <a:r>
                  <a:rPr lang="zh-TW" altLang="en-US" sz="5400" b="1" cap="none" spc="0" dirty="0" smtClean="0">
                    <a:ln w="22225">
                      <a:solidFill>
                        <a:schemeClr val="accent2"/>
                      </a:solidFill>
                      <a:prstDash val="solid"/>
                    </a:ln>
                    <a:solidFill>
                      <a:srgbClr val="006666"/>
                    </a:solidFill>
                    <a:effectLst/>
                  </a:rPr>
                  <a:t>教學上面對的困難</a:t>
                </a:r>
                <a:endParaRPr lang="zh-TW" altLang="en-US" sz="5400" b="1" cap="none" spc="0" dirty="0">
                  <a:ln w="22225">
                    <a:solidFill>
                      <a:schemeClr val="accent2"/>
                    </a:solidFill>
                    <a:prstDash val="solid"/>
                  </a:ln>
                  <a:solidFill>
                    <a:srgbClr val="006666"/>
                  </a:solidFill>
                  <a:effectLst/>
                </a:endParaRPr>
              </a:p>
            </p:txBody>
          </p:sp>
        </p:grpSp>
      </p:grpSp>
    </p:spTree>
    <p:extLst>
      <p:ext uri="{BB962C8B-B14F-4D97-AF65-F5344CB8AC3E}">
        <p14:creationId xmlns:p14="http://schemas.microsoft.com/office/powerpoint/2010/main" val="1886839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97625" y="539795"/>
            <a:ext cx="4031873" cy="861774"/>
          </a:xfrm>
          <a:prstGeom prst="rect">
            <a:avLst/>
          </a:prstGeom>
          <a:noFill/>
        </p:spPr>
        <p:txBody>
          <a:bodyPr wrap="none" lIns="91440" tIns="45720" rIns="91440" bIns="45720">
            <a:spAutoFit/>
          </a:bodyPr>
          <a:lstStyle/>
          <a:p>
            <a:pPr algn="ctr"/>
            <a:r>
              <a:rPr lang="zh-TW" altLang="en-US" sz="5000" b="1" dirty="0">
                <a:ln/>
                <a:solidFill>
                  <a:schemeClr val="accent3"/>
                </a:solidFill>
              </a:rPr>
              <a:t>多重學習困難</a:t>
            </a:r>
            <a:endParaRPr lang="zh-HK" altLang="en-US" sz="5000" b="1" dirty="0">
              <a:ln/>
              <a:solidFill>
                <a:schemeClr val="accent3"/>
              </a:solidFill>
            </a:endParaRPr>
          </a:p>
        </p:txBody>
      </p:sp>
      <p:sp>
        <p:nvSpPr>
          <p:cNvPr id="5" name="矩形 4"/>
          <p:cNvSpPr/>
          <p:nvPr/>
        </p:nvSpPr>
        <p:spPr>
          <a:xfrm>
            <a:off x="3783459" y="3668929"/>
            <a:ext cx="3262432" cy="1323439"/>
          </a:xfrm>
          <a:prstGeom prst="rect">
            <a:avLst/>
          </a:prstGeom>
          <a:noFill/>
        </p:spPr>
        <p:txBody>
          <a:bodyPr wrap="none" lIns="91440" tIns="45720" rIns="91440" bIns="45720">
            <a:spAutoFit/>
          </a:bodyPr>
          <a:lstStyle/>
          <a:p>
            <a:pPr algn="ctr"/>
            <a:r>
              <a:rPr lang="zh-TW" altLang="en-US" sz="4000" b="1" cap="none" spc="0" dirty="0" smtClean="0">
                <a:ln w="22225">
                  <a:noFill/>
                  <a:prstDash val="solid"/>
                </a:ln>
                <a:solidFill>
                  <a:schemeClr val="accent4">
                    <a:lumMod val="50000"/>
                  </a:schemeClr>
                </a:solidFill>
                <a:effectLst/>
              </a:rPr>
              <a:t>不同能力學生</a:t>
            </a:r>
            <a:endParaRPr lang="en-US" altLang="zh-TW" sz="4000" b="1" cap="none" spc="0" dirty="0" smtClean="0">
              <a:ln w="22225">
                <a:noFill/>
                <a:prstDash val="solid"/>
              </a:ln>
              <a:solidFill>
                <a:schemeClr val="accent4">
                  <a:lumMod val="50000"/>
                </a:schemeClr>
              </a:solidFill>
              <a:effectLst/>
            </a:endParaRPr>
          </a:p>
          <a:p>
            <a:pPr algn="ctr"/>
            <a:r>
              <a:rPr lang="zh-TW" altLang="en-US" sz="4000" b="1" cap="none" spc="0" dirty="0" smtClean="0">
                <a:ln w="22225">
                  <a:noFill/>
                  <a:prstDash val="solid"/>
                </a:ln>
                <a:solidFill>
                  <a:schemeClr val="accent4">
                    <a:lumMod val="50000"/>
                  </a:schemeClr>
                </a:solidFill>
                <a:effectLst/>
              </a:rPr>
              <a:t>學與教的目標</a:t>
            </a:r>
            <a:endParaRPr lang="zh-HK" altLang="en-US" sz="4000" b="1" cap="none" spc="0" dirty="0">
              <a:ln w="22225">
                <a:noFill/>
                <a:prstDash val="solid"/>
              </a:ln>
              <a:solidFill>
                <a:schemeClr val="accent4">
                  <a:lumMod val="50000"/>
                </a:schemeClr>
              </a:solidFill>
              <a:effectLst/>
            </a:endParaRPr>
          </a:p>
        </p:txBody>
      </p:sp>
      <p:sp>
        <p:nvSpPr>
          <p:cNvPr id="6" name="矩形 5"/>
          <p:cNvSpPr/>
          <p:nvPr/>
        </p:nvSpPr>
        <p:spPr>
          <a:xfrm>
            <a:off x="2528457" y="1473420"/>
            <a:ext cx="3570208" cy="2123658"/>
          </a:xfrm>
          <a:prstGeom prst="rect">
            <a:avLst/>
          </a:prstGeom>
          <a:noFill/>
        </p:spPr>
        <p:txBody>
          <a:bodyPr wrap="none" lIns="91440" tIns="45720" rIns="91440" bIns="45720">
            <a:spAutoFit/>
          </a:bodyPr>
          <a:lstStyle/>
          <a:p>
            <a:pPr algn="just"/>
            <a:r>
              <a:rPr lang="zh-TW" altLang="en-US" sz="4400" dirty="0">
                <a:solidFill>
                  <a:srgbClr val="006666"/>
                </a:solidFill>
              </a:rPr>
              <a:t>回應</a:t>
            </a:r>
            <a:r>
              <a:rPr lang="zh-TW" altLang="en-US" sz="4400" b="1" u="sng" dirty="0">
                <a:solidFill>
                  <a:schemeClr val="accent4">
                    <a:lumMod val="50000"/>
                  </a:schemeClr>
                </a:solidFill>
              </a:rPr>
              <a:t>不同</a:t>
            </a:r>
            <a:r>
              <a:rPr lang="zh-TW" altLang="en-US" sz="4400" dirty="0" smtClean="0">
                <a:solidFill>
                  <a:srgbClr val="006666"/>
                </a:solidFill>
              </a:rPr>
              <a:t>同學</a:t>
            </a:r>
            <a:endParaRPr lang="en-US" altLang="zh-TW" sz="4400" dirty="0" smtClean="0">
              <a:solidFill>
                <a:srgbClr val="006666"/>
              </a:solidFill>
            </a:endParaRPr>
          </a:p>
          <a:p>
            <a:pPr algn="just"/>
            <a:r>
              <a:rPr lang="zh-TW" altLang="en-US" sz="4400" dirty="0" smtClean="0">
                <a:solidFill>
                  <a:srgbClr val="006666"/>
                </a:solidFill>
              </a:rPr>
              <a:t>因</a:t>
            </a:r>
            <a:r>
              <a:rPr lang="zh-TW" altLang="en-US" sz="4400" b="1" u="sng" dirty="0">
                <a:solidFill>
                  <a:schemeClr val="accent4">
                    <a:lumMod val="50000"/>
                  </a:schemeClr>
                </a:solidFill>
              </a:rPr>
              <a:t>病症</a:t>
            </a:r>
            <a:r>
              <a:rPr lang="zh-TW" altLang="en-US" sz="4400" dirty="0" smtClean="0">
                <a:solidFill>
                  <a:srgbClr val="006666"/>
                </a:solidFill>
              </a:rPr>
              <a:t>而來的</a:t>
            </a:r>
            <a:endParaRPr lang="en-US" altLang="zh-TW" sz="4400" dirty="0" smtClean="0">
              <a:solidFill>
                <a:srgbClr val="006666"/>
              </a:solidFill>
            </a:endParaRPr>
          </a:p>
          <a:p>
            <a:pPr algn="just"/>
            <a:r>
              <a:rPr lang="zh-TW" altLang="en-US" sz="4400" b="1" u="sng" dirty="0">
                <a:solidFill>
                  <a:schemeClr val="accent4">
                    <a:lumMod val="50000"/>
                  </a:schemeClr>
                </a:solidFill>
              </a:rPr>
              <a:t>個別</a:t>
            </a:r>
            <a:r>
              <a:rPr lang="zh-TW" altLang="en-US" sz="4400" dirty="0">
                <a:solidFill>
                  <a:srgbClr val="006666"/>
                </a:solidFill>
              </a:rPr>
              <a:t>學習需要</a:t>
            </a:r>
            <a:endParaRPr lang="zh-TW" altLang="en-US" sz="4400" b="1" cap="none" spc="0" dirty="0">
              <a:ln w="9525">
                <a:solidFill>
                  <a:schemeClr val="bg1"/>
                </a:solidFill>
                <a:prstDash val="solid"/>
              </a:ln>
              <a:solidFill>
                <a:srgbClr val="006666"/>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6750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4" name="Google Shape;1364;p58"/>
          <p:cNvSpPr/>
          <p:nvPr/>
        </p:nvSpPr>
        <p:spPr>
          <a:xfrm>
            <a:off x="812922" y="2519658"/>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rgbClr val="806860"/>
          </a:solidFill>
          <a:ln>
            <a:noFill/>
          </a:ln>
        </p:spPr>
        <p:txBody>
          <a:bodyPr spcFirstLastPara="1" wrap="square" lIns="91425" tIns="91425" rIns="91425" bIns="91425" anchor="ctr" anchorCtr="0">
            <a:noAutofit/>
          </a:bodyPr>
          <a:lstStyle/>
          <a:p>
            <a:endParaRPr/>
          </a:p>
        </p:txBody>
      </p:sp>
      <p:sp>
        <p:nvSpPr>
          <p:cNvPr id="7" name="標題 1"/>
          <p:cNvSpPr>
            <a:spLocks noGrp="1"/>
          </p:cNvSpPr>
          <p:nvPr>
            <p:ph type="title"/>
          </p:nvPr>
        </p:nvSpPr>
        <p:spPr>
          <a:xfrm>
            <a:off x="1757467" y="-176052"/>
            <a:ext cx="5904656" cy="1143000"/>
          </a:xfrm>
        </p:spPr>
        <p:txBody>
          <a:bodyPr>
            <a:normAutofit/>
          </a:bodyPr>
          <a:lstStyle/>
          <a:p>
            <a:r>
              <a:rPr lang="zh-TW" altLang="en-US" sz="4400" b="0" dirty="0">
                <a:solidFill>
                  <a:schemeClr val="accent1">
                    <a:lumMod val="50000"/>
                  </a:schemeClr>
                </a:solidFill>
                <a:latin typeface="方正粗圓" panose="03000509000000000000" pitchFamily="65" charset="-120"/>
                <a:ea typeface="方正粗圓" panose="03000509000000000000" pitchFamily="65" charset="-120"/>
              </a:rPr>
              <a:t>學生面對的困難</a:t>
            </a:r>
          </a:p>
        </p:txBody>
      </p:sp>
      <p:pic>
        <p:nvPicPr>
          <p:cNvPr id="8" name="Picture 2" descr="Human Brain Png High-quality Image - Brain Clipart, Transparent Png -  kind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23" b="94418" l="15698" r="83721"/>
                    </a14:imgEffect>
                  </a14:imgLayer>
                </a14:imgProps>
              </a:ext>
              <a:ext uri="{28A0092B-C50C-407E-A947-70E740481C1C}">
                <a14:useLocalDpi xmlns:a14="http://schemas.microsoft.com/office/drawing/2010/main" val="0"/>
              </a:ext>
            </a:extLst>
          </a:blip>
          <a:srcRect l="16427" t="6029" r="15886" b="5953"/>
          <a:stretch/>
        </p:blipFill>
        <p:spPr bwMode="auto">
          <a:xfrm flipH="1">
            <a:off x="511608" y="680223"/>
            <a:ext cx="1519280" cy="144035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2030891" y="1205604"/>
            <a:ext cx="1826141" cy="584775"/>
          </a:xfrm>
          <a:prstGeom prst="rect">
            <a:avLst/>
          </a:prstGeom>
        </p:spPr>
        <p:txBody>
          <a:bodyPr wrap="none">
            <a:spAutoFit/>
          </a:bodyPr>
          <a:lstStyle/>
          <a:p>
            <a:pPr>
              <a:defRPr/>
            </a:pPr>
            <a:r>
              <a:rPr lang="zh-TW" altLang="en-US" sz="3200" dirty="0">
                <a:solidFill>
                  <a:schemeClr val="accent1">
                    <a:lumMod val="50000"/>
                  </a:schemeClr>
                </a:solidFill>
                <a:latin typeface="方正粗圓" panose="03000509000000000000" pitchFamily="65" charset="-120"/>
                <a:ea typeface="方正粗圓" panose="03000509000000000000" pitchFamily="65" charset="-120"/>
              </a:rPr>
              <a:t>腦部受損</a:t>
            </a:r>
            <a:endParaRPr lang="zh-MO" altLang="en-US" sz="3200" dirty="0">
              <a:solidFill>
                <a:schemeClr val="accent1">
                  <a:lumMod val="50000"/>
                </a:schemeClr>
              </a:solidFill>
              <a:latin typeface="方正粗圓" panose="03000509000000000000" pitchFamily="65" charset="-120"/>
              <a:ea typeface="方正粗圓" panose="03000509000000000000" pitchFamily="65" charset="-120"/>
            </a:endParaRPr>
          </a:p>
        </p:txBody>
      </p:sp>
      <p:grpSp>
        <p:nvGrpSpPr>
          <p:cNvPr id="4" name="群組 3"/>
          <p:cNvGrpSpPr/>
          <p:nvPr/>
        </p:nvGrpSpPr>
        <p:grpSpPr>
          <a:xfrm>
            <a:off x="2573078" y="2120579"/>
            <a:ext cx="3942025" cy="798159"/>
            <a:chOff x="1480875" y="2873600"/>
            <a:chExt cx="3942025" cy="798158"/>
          </a:xfrm>
        </p:grpSpPr>
        <p:sp>
          <p:nvSpPr>
            <p:cNvPr id="11" name="Google Shape;2279;p102"/>
            <p:cNvSpPr/>
            <p:nvPr/>
          </p:nvSpPr>
          <p:spPr>
            <a:xfrm>
              <a:off x="1480875" y="2873600"/>
              <a:ext cx="3942025" cy="798158"/>
            </a:xfrm>
            <a:prstGeom prst="rect">
              <a:avLst/>
            </a:prstGeom>
            <a:solidFill>
              <a:schemeClr val="accent4"/>
            </a:solidFill>
            <a:ln>
              <a:noFill/>
            </a:ln>
          </p:spPr>
          <p:txBody>
            <a:bodyPr spcFirstLastPara="1" wrap="square" lIns="91425" tIns="91425" rIns="91425" bIns="91425" anchor="ctr" anchorCtr="0">
              <a:noAutofit/>
            </a:bodyPr>
            <a:lstStyle/>
            <a:p>
              <a:endParaRPr/>
            </a:p>
          </p:txBody>
        </p:sp>
        <p:sp>
          <p:nvSpPr>
            <p:cNvPr id="10" name="矩形 9"/>
            <p:cNvSpPr/>
            <p:nvPr/>
          </p:nvSpPr>
          <p:spPr>
            <a:xfrm>
              <a:off x="1777661" y="2949225"/>
              <a:ext cx="3416320" cy="646330"/>
            </a:xfrm>
            <a:prstGeom prst="rect">
              <a:avLst/>
            </a:prstGeom>
          </p:spPr>
          <p:txBody>
            <a:bodyPr wrap="none">
              <a:spAutoFit/>
            </a:bodyPr>
            <a:lstStyle/>
            <a:p>
              <a:pPr>
                <a:defRPr/>
              </a:pPr>
              <a:r>
                <a:rPr lang="zh-TW" altLang="en-US" sz="3600" dirty="0">
                  <a:solidFill>
                    <a:schemeClr val="accent1">
                      <a:lumMod val="50000"/>
                    </a:schemeClr>
                  </a:solidFill>
                  <a:latin typeface="方正粗圓" panose="03000509000000000000" pitchFamily="65" charset="-120"/>
                  <a:ea typeface="方正粗圓" panose="03000509000000000000" pitchFamily="65" charset="-120"/>
                </a:rPr>
                <a:t>職業治療師評估</a:t>
              </a:r>
              <a:endParaRPr lang="zh-MO" altLang="en-US" sz="3600" dirty="0">
                <a:solidFill>
                  <a:schemeClr val="accent1">
                    <a:lumMod val="50000"/>
                  </a:schemeClr>
                </a:solidFill>
                <a:latin typeface="方正粗圓" panose="03000509000000000000" pitchFamily="65" charset="-120"/>
                <a:ea typeface="方正粗圓" panose="03000509000000000000" pitchFamily="65" charset="-120"/>
              </a:endParaRPr>
            </a:p>
          </p:txBody>
        </p:sp>
      </p:grpSp>
      <p:sp>
        <p:nvSpPr>
          <p:cNvPr id="13" name="文字方塊 12"/>
          <p:cNvSpPr txBox="1"/>
          <p:nvPr/>
        </p:nvSpPr>
        <p:spPr>
          <a:xfrm>
            <a:off x="635122" y="3254314"/>
            <a:ext cx="2651881" cy="1569660"/>
          </a:xfrm>
          <a:prstGeom prst="rect">
            <a:avLst/>
          </a:prstGeom>
          <a:solidFill>
            <a:srgbClr val="FFFF99"/>
          </a:solidFill>
        </p:spPr>
        <p:txBody>
          <a:bodyPr wrap="square" rtlCol="0">
            <a:spAutoFit/>
          </a:bodyPr>
          <a:lstStyle/>
          <a:p>
            <a:pPr algn="ctr"/>
            <a:r>
              <a:rPr lang="zh-TW" altLang="en-US" sz="3200" dirty="0">
                <a:solidFill>
                  <a:schemeClr val="bg1">
                    <a:lumMod val="25000"/>
                  </a:schemeClr>
                </a:solidFill>
                <a:latin typeface="方正粗圓" pitchFamily="65" charset="-120"/>
                <a:ea typeface="方正粗圓" pitchFamily="65" charset="-120"/>
                <a:cs typeface="Arial" pitchFamily="34" charset="0"/>
              </a:rPr>
              <a:t>視覺運用及</a:t>
            </a:r>
            <a:endParaRPr lang="en-US" altLang="zh-TW" sz="3200" dirty="0">
              <a:solidFill>
                <a:schemeClr val="bg1">
                  <a:lumMod val="25000"/>
                </a:schemeClr>
              </a:solidFill>
              <a:latin typeface="方正粗圓" pitchFamily="65" charset="-120"/>
              <a:ea typeface="方正粗圓" pitchFamily="65" charset="-120"/>
              <a:cs typeface="Arial" pitchFamily="34" charset="0"/>
            </a:endParaRPr>
          </a:p>
          <a:p>
            <a:pPr algn="ctr"/>
            <a:r>
              <a:rPr lang="zh-TW" altLang="en-US" sz="3200" dirty="0">
                <a:solidFill>
                  <a:schemeClr val="bg1">
                    <a:lumMod val="25000"/>
                  </a:schemeClr>
                </a:solidFill>
                <a:latin typeface="方正粗圓" pitchFamily="65" charset="-120"/>
                <a:ea typeface="方正粗圓" pitchFamily="65" charset="-120"/>
                <a:cs typeface="Arial" pitchFamily="34" charset="0"/>
              </a:rPr>
              <a:t>視覺感知能力弱</a:t>
            </a:r>
            <a:r>
              <a:rPr lang="en-US" altLang="zh-TW" sz="3200" dirty="0">
                <a:solidFill>
                  <a:schemeClr val="bg1">
                    <a:lumMod val="25000"/>
                  </a:schemeClr>
                </a:solidFill>
                <a:latin typeface="方正粗圓" pitchFamily="65" charset="-120"/>
                <a:ea typeface="方正粗圓" pitchFamily="65" charset="-120"/>
                <a:cs typeface="Arial" pitchFamily="34" charset="0"/>
              </a:rPr>
              <a:t>/</a:t>
            </a:r>
            <a:r>
              <a:rPr lang="zh-TW" altLang="en-US" sz="3200" dirty="0">
                <a:solidFill>
                  <a:schemeClr val="bg1">
                    <a:lumMod val="25000"/>
                  </a:schemeClr>
                </a:solidFill>
                <a:latin typeface="方正粗圓" pitchFamily="65" charset="-120"/>
                <a:ea typeface="方正粗圓" pitchFamily="65" charset="-120"/>
                <a:cs typeface="Arial" pitchFamily="34" charset="0"/>
              </a:rPr>
              <a:t>缺損</a:t>
            </a:r>
            <a:endParaRPr lang="zh-MO" altLang="en-US" sz="3200" dirty="0">
              <a:solidFill>
                <a:schemeClr val="bg1">
                  <a:lumMod val="25000"/>
                </a:schemeClr>
              </a:solidFill>
              <a:latin typeface="方正粗圓" pitchFamily="65" charset="-120"/>
              <a:ea typeface="方正粗圓" pitchFamily="65" charset="-120"/>
              <a:cs typeface="Arial" pitchFamily="34" charset="0"/>
            </a:endParaRPr>
          </a:p>
        </p:txBody>
      </p:sp>
      <p:sp>
        <p:nvSpPr>
          <p:cNvPr id="14" name="文字方塊 13"/>
          <p:cNvSpPr txBox="1"/>
          <p:nvPr/>
        </p:nvSpPr>
        <p:spPr>
          <a:xfrm>
            <a:off x="3583653" y="3267014"/>
            <a:ext cx="2083621" cy="1077218"/>
          </a:xfrm>
          <a:prstGeom prst="rect">
            <a:avLst/>
          </a:prstGeom>
          <a:solidFill>
            <a:srgbClr val="FFCCFF"/>
          </a:solidFill>
        </p:spPr>
        <p:txBody>
          <a:bodyPr wrap="square" rtlCol="0">
            <a:spAutoFit/>
          </a:bodyPr>
          <a:lstStyle/>
          <a:p>
            <a:pPr algn="ctr"/>
            <a:r>
              <a:rPr lang="zh-TW" altLang="en-US" sz="3200" dirty="0">
                <a:solidFill>
                  <a:schemeClr val="bg1">
                    <a:lumMod val="25000"/>
                  </a:schemeClr>
                </a:solidFill>
                <a:latin typeface="方正粗圓" pitchFamily="65" charset="-120"/>
                <a:ea typeface="方正粗圓" pitchFamily="65" charset="-120"/>
                <a:cs typeface="Arial" pitchFamily="34" charset="0"/>
              </a:rPr>
              <a:t>手功能</a:t>
            </a:r>
            <a:endParaRPr lang="en-US" altLang="zh-TW" sz="3200" dirty="0">
              <a:solidFill>
                <a:schemeClr val="bg1">
                  <a:lumMod val="25000"/>
                </a:schemeClr>
              </a:solidFill>
              <a:latin typeface="方正粗圓" pitchFamily="65" charset="-120"/>
              <a:ea typeface="方正粗圓" pitchFamily="65" charset="-120"/>
              <a:cs typeface="Arial" pitchFamily="34" charset="0"/>
            </a:endParaRPr>
          </a:p>
          <a:p>
            <a:pPr algn="ctr"/>
            <a:r>
              <a:rPr lang="zh-TW" altLang="en-US" sz="3200" dirty="0">
                <a:solidFill>
                  <a:schemeClr val="bg1">
                    <a:lumMod val="25000"/>
                  </a:schemeClr>
                </a:solidFill>
                <a:latin typeface="方正粗圓" pitchFamily="65" charset="-120"/>
                <a:ea typeface="方正粗圓" pitchFamily="65" charset="-120"/>
                <a:cs typeface="Arial" pitchFamily="34" charset="0"/>
              </a:rPr>
              <a:t>弱</a:t>
            </a:r>
            <a:r>
              <a:rPr lang="en-US" altLang="zh-TW" sz="3200" dirty="0">
                <a:solidFill>
                  <a:schemeClr val="bg1">
                    <a:lumMod val="25000"/>
                  </a:schemeClr>
                </a:solidFill>
                <a:latin typeface="方正粗圓" pitchFamily="65" charset="-120"/>
                <a:ea typeface="方正粗圓" pitchFamily="65" charset="-120"/>
                <a:cs typeface="Arial" pitchFamily="34" charset="0"/>
              </a:rPr>
              <a:t>/</a:t>
            </a:r>
            <a:r>
              <a:rPr lang="zh-TW" altLang="en-US" sz="3200" dirty="0">
                <a:solidFill>
                  <a:schemeClr val="bg1">
                    <a:lumMod val="25000"/>
                  </a:schemeClr>
                </a:solidFill>
                <a:latin typeface="方正粗圓" pitchFamily="65" charset="-120"/>
                <a:ea typeface="方正粗圓" pitchFamily="65" charset="-120"/>
                <a:cs typeface="Arial" pitchFamily="34" charset="0"/>
              </a:rPr>
              <a:t>缺損</a:t>
            </a:r>
            <a:endParaRPr lang="zh-MO" altLang="en-US" sz="3200" dirty="0">
              <a:solidFill>
                <a:schemeClr val="bg1">
                  <a:lumMod val="25000"/>
                </a:schemeClr>
              </a:solidFill>
              <a:latin typeface="方正粗圓" pitchFamily="65" charset="-120"/>
              <a:ea typeface="方正粗圓" pitchFamily="65" charset="-120"/>
              <a:cs typeface="Arial" pitchFamily="34" charset="0"/>
            </a:endParaRPr>
          </a:p>
        </p:txBody>
      </p:sp>
      <p:sp>
        <p:nvSpPr>
          <p:cNvPr id="15" name="文字方塊 14"/>
          <p:cNvSpPr txBox="1"/>
          <p:nvPr/>
        </p:nvSpPr>
        <p:spPr>
          <a:xfrm>
            <a:off x="5938524" y="3267014"/>
            <a:ext cx="2746591" cy="1077218"/>
          </a:xfrm>
          <a:prstGeom prst="rect">
            <a:avLst/>
          </a:prstGeom>
          <a:solidFill>
            <a:srgbClr val="CCECFF"/>
          </a:solidFill>
        </p:spPr>
        <p:txBody>
          <a:bodyPr wrap="square" rtlCol="0">
            <a:spAutoFit/>
          </a:bodyPr>
          <a:lstStyle/>
          <a:p>
            <a:pPr algn="ctr"/>
            <a:r>
              <a:rPr lang="zh-TW" altLang="en-US" sz="3200" dirty="0">
                <a:solidFill>
                  <a:schemeClr val="bg1">
                    <a:lumMod val="25000"/>
                  </a:schemeClr>
                </a:solidFill>
                <a:latin typeface="方正粗圓" pitchFamily="65" charset="-120"/>
                <a:ea typeface="方正粗圓" pitchFamily="65" charset="-120"/>
                <a:cs typeface="Arial" pitchFamily="34" charset="0"/>
              </a:rPr>
              <a:t>發展遲緩</a:t>
            </a:r>
            <a:endParaRPr lang="en-US" altLang="zh-TW" sz="3200" dirty="0">
              <a:solidFill>
                <a:schemeClr val="bg1">
                  <a:lumMod val="25000"/>
                </a:schemeClr>
              </a:solidFill>
              <a:latin typeface="方正粗圓" pitchFamily="65" charset="-120"/>
              <a:ea typeface="方正粗圓" pitchFamily="65" charset="-120"/>
              <a:cs typeface="Arial" pitchFamily="34" charset="0"/>
            </a:endParaRPr>
          </a:p>
          <a:p>
            <a:pPr algn="ctr"/>
            <a:r>
              <a:rPr lang="zh-TW" altLang="en-US" sz="3200" dirty="0">
                <a:solidFill>
                  <a:schemeClr val="bg1">
                    <a:lumMod val="25000"/>
                  </a:schemeClr>
                </a:solidFill>
                <a:latin typeface="方正粗圓" pitchFamily="65" charset="-120"/>
                <a:ea typeface="方正粗圓" pitchFamily="65" charset="-120"/>
                <a:cs typeface="Arial" pitchFamily="34" charset="0"/>
              </a:rPr>
              <a:t>感覺經驗不足</a:t>
            </a:r>
            <a:endParaRPr lang="zh-MO" altLang="en-US" sz="3200" dirty="0">
              <a:solidFill>
                <a:schemeClr val="bg1">
                  <a:lumMod val="25000"/>
                </a:schemeClr>
              </a:solidFill>
              <a:latin typeface="方正粗圓" pitchFamily="65" charset="-120"/>
              <a:ea typeface="方正粗圓" pitchFamily="65" charset="-120"/>
              <a:cs typeface="Arial" pitchFamily="34" charset="0"/>
            </a:endParaRPr>
          </a:p>
        </p:txBody>
      </p:sp>
    </p:spTree>
    <p:extLst>
      <p:ext uri="{BB962C8B-B14F-4D97-AF65-F5344CB8AC3E}">
        <p14:creationId xmlns:p14="http://schemas.microsoft.com/office/powerpoint/2010/main" val="316194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1520</Words>
  <Application>Microsoft Office PowerPoint</Application>
  <PresentationFormat>如螢幕大小 (16:9)</PresentationFormat>
  <Paragraphs>275</Paragraphs>
  <Slides>45</Slides>
  <Notes>16</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45</vt:i4>
      </vt:variant>
    </vt:vector>
  </HeadingPairs>
  <TitlesOfParts>
    <vt:vector size="61" baseType="lpstr">
      <vt:lpstr>Anaheim</vt:lpstr>
      <vt:lpstr>Ubuntu</vt:lpstr>
      <vt:lpstr>Century Gothic</vt:lpstr>
      <vt:lpstr>標楷體</vt:lpstr>
      <vt:lpstr>Arial Narrow</vt:lpstr>
      <vt:lpstr>新細明體</vt:lpstr>
      <vt:lpstr>方正細圓</vt:lpstr>
      <vt:lpstr>Manjari</vt:lpstr>
      <vt:lpstr>Roboto Condensed Light</vt:lpstr>
      <vt:lpstr>Times New Roman</vt:lpstr>
      <vt:lpstr>Wingdings</vt:lpstr>
      <vt:lpstr>方正粗圓</vt:lpstr>
      <vt:lpstr>Hammersmith One</vt:lpstr>
      <vt:lpstr>Glass Antiqua</vt:lpstr>
      <vt:lpstr>Arial</vt:lpstr>
      <vt:lpstr>Elegant Education Pack for Students by Slidesgo</vt:lpstr>
      <vt:lpstr>透過跨專業團隊及多感官中文教材提升學生的語文及書寫能力 Improving Students’ Chinese Literacy and Writing Skills by adopting Multi-Sensory Teaching and Learning Materials through Trans-disciplinary Approach</vt:lpstr>
      <vt:lpstr>學校簡介</vt:lpstr>
      <vt:lpstr>學生弱能情況</vt:lpstr>
      <vt:lpstr>學校如何促進跨專業團隊協作</vt:lpstr>
      <vt:lpstr>PowerPoint 簡報</vt:lpstr>
      <vt:lpstr>PowerPoint 簡報</vt:lpstr>
      <vt:lpstr>PowerPoint 簡報</vt:lpstr>
      <vt:lpstr>PowerPoint 簡報</vt:lpstr>
      <vt:lpstr>學生面對的困難</vt:lpstr>
      <vt:lpstr>標準化評估 Test of Visual Perceptual Skills-4</vt:lpstr>
      <vt:lpstr>PowerPoint 簡報</vt:lpstr>
      <vt:lpstr>PowerPoint 簡報</vt:lpstr>
      <vt:lpstr>PowerPoint 簡報</vt:lpstr>
      <vt:lpstr>《中文字母寫字口訣》簡介</vt:lpstr>
      <vt:lpstr>課堂內容</vt:lpstr>
      <vt:lpstr>視覺感知</vt:lpstr>
      <vt:lpstr>手功能</vt:lpstr>
      <vt:lpstr>多感觀元素</vt:lpstr>
      <vt:lpstr>PowerPoint 簡報</vt:lpstr>
      <vt:lpstr>PowerPoint 簡報</vt:lpstr>
      <vt:lpstr>反思及推展</vt:lpstr>
      <vt:lpstr>學生在語言表達上的困難</vt:lpstr>
      <vt:lpstr>學生在語言表達上的困難</vt:lpstr>
      <vt:lpstr>PowerPoint 簡報</vt:lpstr>
      <vt:lpstr>學生在語言表達上的困難</vt:lpstr>
      <vt:lpstr>協作教學模式</vt:lpstr>
      <vt:lpstr>協作教學模式</vt:lpstr>
      <vt:lpstr>課堂內容-句子練習</vt:lpstr>
      <vt:lpstr>課堂內容-句子練習</vt:lpstr>
      <vt:lpstr>課堂內容-句子練習</vt:lpstr>
      <vt:lpstr>課堂內容-主題短講</vt:lpstr>
      <vt:lpstr>課堂內容-主題短講</vt:lpstr>
      <vt:lpstr>課堂內容-主題短講</vt:lpstr>
      <vt:lpstr>主題短講-介紹食物</vt:lpstr>
      <vt:lpstr>言語治療堂的補足或延伸</vt:lpstr>
      <vt:lpstr>(三)言語治療堂的補足或延伸</vt:lpstr>
      <vt:lpstr>課堂內容-看圖說故事</vt:lpstr>
      <vt:lpstr>課堂內容-看圖說故事</vt:lpstr>
      <vt:lpstr>課堂內容-看圖說故事</vt:lpstr>
      <vt:lpstr>課堂內容-看圖說故事</vt:lpstr>
      <vt:lpstr>課堂內容-看圖說故事</vt:lpstr>
      <vt:lpstr>課堂內容-看圖說故事</vt:lpstr>
      <vt:lpstr>課堂內容-看圖說故事</vt:lpstr>
      <vt:lpstr>整體反思及推展</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Education  Pack for Students </dc:title>
  <dc:creator>Wong Hau Sau 黃考秀</dc:creator>
  <cp:lastModifiedBy>Wong Hau Sau 黃考秀</cp:lastModifiedBy>
  <cp:revision>45</cp:revision>
  <dcterms:modified xsi:type="dcterms:W3CDTF">2021-12-01T06:57:18Z</dcterms:modified>
</cp:coreProperties>
</file>