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1" r:id="rId2"/>
    <p:sldId id="262" r:id="rId3"/>
    <p:sldId id="268" r:id="rId4"/>
    <p:sldId id="278" r:id="rId5"/>
    <p:sldId id="281" r:id="rId6"/>
    <p:sldId id="288" r:id="rId7"/>
    <p:sldId id="292" r:id="rId8"/>
    <p:sldId id="275" r:id="rId9"/>
    <p:sldId id="285" r:id="rId10"/>
    <p:sldId id="282" r:id="rId11"/>
    <p:sldId id="289" r:id="rId12"/>
    <p:sldId id="293" r:id="rId13"/>
    <p:sldId id="276" r:id="rId14"/>
    <p:sldId id="286" r:id="rId15"/>
    <p:sldId id="295" r:id="rId16"/>
    <p:sldId id="277" r:id="rId17"/>
    <p:sldId id="287" r:id="rId18"/>
    <p:sldId id="284" r:id="rId19"/>
  </p:sldIdLst>
  <p:sldSz cx="9144000" cy="6858000" type="screen4x3"/>
  <p:notesSz cx="6797675" cy="987425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83C2"/>
    <a:srgbClr val="00909E"/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3333" autoAdjust="0"/>
  </p:normalViewPr>
  <p:slideViewPr>
    <p:cSldViewPr snapToGrid="0" showGuides="1">
      <p:cViewPr varScale="1">
        <p:scale>
          <a:sx n="76" d="100"/>
          <a:sy n="76" d="100"/>
        </p:scale>
        <p:origin x="907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2901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HK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16077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6046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9BC92-355A-4F1F-AC7C-84D6CF78654B}" type="slidenum">
              <a:rPr lang="zh-HK" altLang="en-US" smtClean="0"/>
              <a:t>12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42235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34299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77914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2305">
              <a:spcBef>
                <a:spcPct val="0"/>
              </a:spcBef>
              <a:defRPr/>
            </a:pPr>
            <a:endParaRPr kumimoji="1" lang="zh-TW" altLang="zh-HK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55E54-AA6C-4ECC-AF18-4A858D311704}" type="slidenum">
              <a:rPr lang="zh-HK" altLang="en-US" smtClean="0"/>
              <a:t>15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4078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106841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584475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defRPr/>
            </a:pPr>
            <a:endParaRPr kumimoji="1" lang="zh-TW" altLang="zh-HK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7688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502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16100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80843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TW" altLang="zh-HK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03139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4607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defRPr/>
            </a:pPr>
            <a:endParaRPr kumimoji="1" lang="zh-TW" altLang="zh-HK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55E54-AA6C-4ECC-AF18-4A858D311704}" type="slidenum">
              <a:rPr lang="zh-HK" altLang="en-US" smtClean="0"/>
              <a:t>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79646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62461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7597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15/3/2016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emf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28.png"/><Relationship Id="rId10" Type="http://schemas.openxmlformats.org/officeDocument/2006/relationships/image" Target="../media/image30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11.emf"/><Relationship Id="rId10" Type="http://schemas.openxmlformats.org/officeDocument/2006/relationships/image" Target="../media/image9.png"/><Relationship Id="rId4" Type="http://schemas.openxmlformats.org/officeDocument/2006/relationships/image" Target="../media/image13.emf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詞義聯繫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群組 108"/>
          <p:cNvGrpSpPr/>
          <p:nvPr/>
        </p:nvGrpSpPr>
        <p:grpSpPr>
          <a:xfrm>
            <a:off x="-6570" y="-1"/>
            <a:ext cx="2866488" cy="747776"/>
            <a:chOff x="0" y="-1"/>
            <a:chExt cx="3914150" cy="1021079"/>
          </a:xfrm>
        </p:grpSpPr>
        <p:grpSp>
          <p:nvGrpSpPr>
            <p:cNvPr id="110" name="群組 109"/>
            <p:cNvGrpSpPr/>
            <p:nvPr/>
          </p:nvGrpSpPr>
          <p:grpSpPr>
            <a:xfrm>
              <a:off x="0" y="-1"/>
              <a:ext cx="3914150" cy="1021079"/>
              <a:chOff x="0" y="-1"/>
              <a:chExt cx="3914150" cy="1021079"/>
            </a:xfrm>
          </p:grpSpPr>
          <p:sp>
            <p:nvSpPr>
              <p:cNvPr id="112" name="五邊形 111"/>
              <p:cNvSpPr/>
              <p:nvPr/>
            </p:nvSpPr>
            <p:spPr>
              <a:xfrm>
                <a:off x="0" y="-1"/>
                <a:ext cx="3914150" cy="1021079"/>
              </a:xfrm>
              <a:prstGeom prst="homePlate">
                <a:avLst/>
              </a:prstGeom>
              <a:solidFill>
                <a:srgbClr val="0090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3" name="五邊形 112"/>
              <p:cNvSpPr/>
              <p:nvPr/>
            </p:nvSpPr>
            <p:spPr>
              <a:xfrm>
                <a:off x="0" y="70727"/>
                <a:ext cx="3806818" cy="883714"/>
              </a:xfrm>
              <a:prstGeom prst="homePlat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111" name="文字方塊 110"/>
            <p:cNvSpPr txBox="1"/>
            <p:nvPr/>
          </p:nvSpPr>
          <p:spPr>
            <a:xfrm>
              <a:off x="143758" y="192703"/>
              <a:ext cx="3213346" cy="63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TW" altLang="zh-HK" sz="24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詞義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聯想</a:t>
              </a:r>
              <a:endParaRPr lang="zh-HK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72" name="圖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55" y="1331762"/>
            <a:ext cx="815204" cy="100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圖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29" y="1331763"/>
            <a:ext cx="815204" cy="100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圖片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34" y="1297430"/>
            <a:ext cx="815204" cy="100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6" name="群組 125"/>
          <p:cNvGrpSpPr/>
          <p:nvPr/>
        </p:nvGrpSpPr>
        <p:grpSpPr>
          <a:xfrm>
            <a:off x="1125175" y="1378702"/>
            <a:ext cx="2238349" cy="585249"/>
            <a:chOff x="1138955" y="874646"/>
            <a:chExt cx="2238349" cy="585249"/>
          </a:xfrm>
        </p:grpSpPr>
        <p:sp>
          <p:nvSpPr>
            <p:cNvPr id="84" name="文字方塊 83"/>
            <p:cNvSpPr txBox="1"/>
            <p:nvPr/>
          </p:nvSpPr>
          <p:spPr>
            <a:xfrm>
              <a:off x="1138955" y="875120"/>
              <a:ext cx="51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2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導</a:t>
              </a:r>
              <a:endParaRPr lang="zh-HK" altLang="en-US" sz="32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85" name="文字方塊 84"/>
            <p:cNvSpPr txBox="1"/>
            <p:nvPr/>
          </p:nvSpPr>
          <p:spPr>
            <a:xfrm>
              <a:off x="1996229" y="875119"/>
              <a:ext cx="51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2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電</a:t>
              </a:r>
              <a:endParaRPr lang="zh-HK" altLang="en-US" sz="32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86" name="文字方塊 85"/>
            <p:cNvSpPr txBox="1"/>
            <p:nvPr/>
          </p:nvSpPr>
          <p:spPr>
            <a:xfrm>
              <a:off x="2858475" y="874646"/>
              <a:ext cx="51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zh-TW" altLang="en-US" sz="32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體</a:t>
              </a:r>
            </a:p>
          </p:txBody>
        </p:sp>
      </p:grpSp>
      <p:grpSp>
        <p:nvGrpSpPr>
          <p:cNvPr id="87" name="群組 86"/>
          <p:cNvGrpSpPr/>
          <p:nvPr/>
        </p:nvGrpSpPr>
        <p:grpSpPr>
          <a:xfrm>
            <a:off x="5356660" y="1250473"/>
            <a:ext cx="2922085" cy="1128579"/>
            <a:chOff x="5399148" y="96421"/>
            <a:chExt cx="2922085" cy="1128579"/>
          </a:xfrm>
        </p:grpSpPr>
        <p:pic>
          <p:nvPicPr>
            <p:cNvPr id="88" name="圖片 8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99148" y="96421"/>
              <a:ext cx="2922085" cy="1128579"/>
            </a:xfrm>
            <a:prstGeom prst="rect">
              <a:avLst/>
            </a:prstGeom>
          </p:spPr>
        </p:pic>
        <p:sp>
          <p:nvSpPr>
            <p:cNvPr id="89" name="文字方塊 88"/>
            <p:cNvSpPr txBox="1"/>
            <p:nvPr/>
          </p:nvSpPr>
          <p:spPr>
            <a:xfrm>
              <a:off x="5707911" y="229190"/>
              <a:ext cx="51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2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絕</a:t>
              </a:r>
              <a:endParaRPr lang="zh-HK" altLang="en-US" sz="32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90" name="文字方塊 89"/>
            <p:cNvSpPr txBox="1"/>
            <p:nvPr/>
          </p:nvSpPr>
          <p:spPr>
            <a:xfrm>
              <a:off x="6589249" y="229189"/>
              <a:ext cx="51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2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緣</a:t>
              </a:r>
              <a:endParaRPr lang="zh-HK" altLang="en-US" sz="32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  <p:sp>
          <p:nvSpPr>
            <p:cNvPr id="91" name="文字方塊 90"/>
            <p:cNvSpPr txBox="1"/>
            <p:nvPr/>
          </p:nvSpPr>
          <p:spPr>
            <a:xfrm>
              <a:off x="7475559" y="228716"/>
              <a:ext cx="5188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zh-TW" altLang="en-US" sz="32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體</a:t>
              </a:r>
            </a:p>
          </p:txBody>
        </p:sp>
      </p:grpSp>
      <p:grpSp>
        <p:nvGrpSpPr>
          <p:cNvPr id="118" name="群組 117"/>
          <p:cNvGrpSpPr/>
          <p:nvPr/>
        </p:nvGrpSpPr>
        <p:grpSpPr>
          <a:xfrm>
            <a:off x="880237" y="3008823"/>
            <a:ext cx="2766990" cy="1073282"/>
            <a:chOff x="828468" y="2102112"/>
            <a:chExt cx="2796489" cy="1118731"/>
          </a:xfrm>
        </p:grpSpPr>
        <p:pic>
          <p:nvPicPr>
            <p:cNvPr id="114" name="圖片 1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161" y="2102112"/>
              <a:ext cx="2737691" cy="1118731"/>
            </a:xfrm>
            <a:prstGeom prst="rect">
              <a:avLst/>
            </a:prstGeom>
          </p:spPr>
        </p:pic>
        <p:sp>
          <p:nvSpPr>
            <p:cNvPr id="100" name="文字方塊 16"/>
            <p:cNvSpPr txBox="1">
              <a:spLocks noChangeArrowheads="1"/>
            </p:cNvSpPr>
            <p:nvPr/>
          </p:nvSpPr>
          <p:spPr bwMode="auto">
            <a:xfrm>
              <a:off x="828468" y="2195930"/>
              <a:ext cx="8834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1800" b="1" dirty="0" smtClean="0">
                  <a:latin typeface="新細明體" panose="02020500000000000000" pitchFamily="18" charset="-120"/>
                </a:rPr>
                <a:t>例子</a:t>
              </a:r>
              <a:endParaRPr lang="en-US" altLang="zh-TW" sz="1800" b="1" dirty="0">
                <a:latin typeface="新細明體" panose="02020500000000000000" pitchFamily="18" charset="-120"/>
              </a:endParaRPr>
            </a:p>
          </p:txBody>
        </p:sp>
        <p:sp>
          <p:nvSpPr>
            <p:cNvPr id="101" name="文字方塊 100"/>
            <p:cNvSpPr txBox="1"/>
            <p:nvPr/>
          </p:nvSpPr>
          <p:spPr>
            <a:xfrm>
              <a:off x="867054" y="2590361"/>
              <a:ext cx="27579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鋁條、銅線</a:t>
              </a:r>
              <a:r>
                <a:rPr lang="zh-TW" altLang="en-US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、</a:t>
              </a:r>
              <a:r>
                <a:rPr lang="en-US" altLang="zh-TW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/>
              </a:r>
              <a:br>
                <a:rPr lang="en-US" altLang="zh-TW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</a:br>
              <a:r>
                <a:rPr lang="zh-TW" altLang="en-US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金屬</a:t>
              </a: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曲別針</a:t>
              </a:r>
              <a:r>
                <a:rPr lang="zh-TW" altLang="en-US" sz="1600" dirty="0" smtClean="0">
                  <a:latin typeface="新細明體" panose="02020500000000000000" pitchFamily="18" charset="-120"/>
                  <a:ea typeface="新細明體" panose="02020500000000000000" pitchFamily="18" charset="-120"/>
                </a:rPr>
                <a:t>、鐵釘</a:t>
              </a:r>
              <a:endParaRPr lang="zh-HK" altLang="en-US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119" name="群組 118"/>
          <p:cNvGrpSpPr/>
          <p:nvPr/>
        </p:nvGrpSpPr>
        <p:grpSpPr>
          <a:xfrm>
            <a:off x="5415119" y="3005344"/>
            <a:ext cx="2766990" cy="1073282"/>
            <a:chOff x="828468" y="2102112"/>
            <a:chExt cx="2796489" cy="1118731"/>
          </a:xfrm>
        </p:grpSpPr>
        <p:pic>
          <p:nvPicPr>
            <p:cNvPr id="120" name="圖片 1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161" y="2102112"/>
              <a:ext cx="2737691" cy="1118731"/>
            </a:xfrm>
            <a:prstGeom prst="rect">
              <a:avLst/>
            </a:prstGeom>
          </p:spPr>
        </p:pic>
        <p:sp>
          <p:nvSpPr>
            <p:cNvPr id="121" name="文字方塊 16"/>
            <p:cNvSpPr txBox="1">
              <a:spLocks noChangeArrowheads="1"/>
            </p:cNvSpPr>
            <p:nvPr/>
          </p:nvSpPr>
          <p:spPr bwMode="auto">
            <a:xfrm>
              <a:off x="828468" y="2195930"/>
              <a:ext cx="8834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1800" b="1" dirty="0" smtClean="0">
                  <a:latin typeface="新細明體" panose="02020500000000000000" pitchFamily="18" charset="-120"/>
                </a:rPr>
                <a:t>例子</a:t>
              </a:r>
              <a:endParaRPr lang="en-US" altLang="zh-TW" sz="1800" b="1" dirty="0">
                <a:latin typeface="新細明體" panose="02020500000000000000" pitchFamily="18" charset="-120"/>
              </a:endParaRPr>
            </a:p>
          </p:txBody>
        </p:sp>
        <p:sp>
          <p:nvSpPr>
            <p:cNvPr id="122" name="文字方塊 121"/>
            <p:cNvSpPr txBox="1"/>
            <p:nvPr/>
          </p:nvSpPr>
          <p:spPr>
            <a:xfrm>
              <a:off x="867054" y="2590361"/>
              <a:ext cx="27579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棉線、橡膠圈、</a:t>
              </a:r>
              <a:r>
                <a:rPr lang="en-US" altLang="zh-TW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/>
              </a:r>
              <a:br>
                <a:rPr lang="en-US" altLang="zh-TW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</a:br>
              <a:r>
                <a:rPr lang="zh-TW" altLang="en-US" sz="1600" dirty="0">
                  <a:latin typeface="新細明體" panose="02020500000000000000" pitchFamily="18" charset="-120"/>
                  <a:ea typeface="新細明體" panose="02020500000000000000" pitchFamily="18" charset="-120"/>
                </a:rPr>
                <a:t>玻璃棒、塑膠吸管</a:t>
              </a:r>
              <a:endParaRPr lang="en-US" altLang="zh-TW" sz="1600" dirty="0">
                <a:latin typeface="新細明體" panose="02020500000000000000" pitchFamily="18" charset="-120"/>
                <a:ea typeface="新細明體" panose="02020500000000000000" pitchFamily="18" charset="-120"/>
              </a:endParaRPr>
            </a:p>
          </p:txBody>
        </p:sp>
      </p:grpSp>
      <p:pic>
        <p:nvPicPr>
          <p:cNvPr id="65" name="圖片 6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35" y="5380718"/>
            <a:ext cx="1516449" cy="1470353"/>
          </a:xfrm>
          <a:prstGeom prst="rect">
            <a:avLst/>
          </a:prstGeom>
        </p:spPr>
      </p:pic>
      <p:pic>
        <p:nvPicPr>
          <p:cNvPr id="66" name="圖片 6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743" y="5436337"/>
            <a:ext cx="1401724" cy="1359116"/>
          </a:xfrm>
          <a:prstGeom prst="rect">
            <a:avLst/>
          </a:prstGeom>
        </p:spPr>
      </p:pic>
      <p:sp>
        <p:nvSpPr>
          <p:cNvPr id="67" name="文字方塊 22"/>
          <p:cNvSpPr txBox="1">
            <a:spLocks noChangeArrowheads="1"/>
          </p:cNvSpPr>
          <p:nvPr/>
        </p:nvSpPr>
        <p:spPr bwMode="auto">
          <a:xfrm>
            <a:off x="1821171" y="4947865"/>
            <a:ext cx="791778" cy="44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TW" altLang="en-US" sz="2400" b="1" dirty="0">
                <a:solidFill>
                  <a:schemeClr val="accent2">
                    <a:lumMod val="50000"/>
                  </a:schemeClr>
                </a:solidFill>
                <a:latin typeface="新細明體" panose="02020500000000000000" pitchFamily="18" charset="-120"/>
              </a:rPr>
              <a:t>金屬</a:t>
            </a:r>
            <a:endParaRPr lang="zh-HK" altLang="en-US" sz="2400" b="1" dirty="0">
              <a:solidFill>
                <a:schemeClr val="accent2">
                  <a:lumMod val="50000"/>
                </a:schemeClr>
              </a:solidFill>
              <a:latin typeface="新細明體" panose="02020500000000000000" pitchFamily="18" charset="-120"/>
            </a:endParaRPr>
          </a:p>
        </p:txBody>
      </p:sp>
      <p:sp>
        <p:nvSpPr>
          <p:cNvPr id="68" name="文字方塊 23"/>
          <p:cNvSpPr txBox="1">
            <a:spLocks noChangeArrowheads="1"/>
          </p:cNvSpPr>
          <p:nvPr/>
        </p:nvSpPr>
        <p:spPr bwMode="auto">
          <a:xfrm>
            <a:off x="6270113" y="4985907"/>
            <a:ext cx="1096309" cy="44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TW" altLang="en-US" sz="2400" b="1" dirty="0">
                <a:solidFill>
                  <a:srgbClr val="00B0F0"/>
                </a:solidFill>
                <a:latin typeface="新細明體" panose="02020500000000000000" pitchFamily="18" charset="-120"/>
              </a:rPr>
              <a:t>非金屬</a:t>
            </a:r>
            <a:endParaRPr lang="zh-HK" altLang="en-US" sz="2400" b="1" dirty="0">
              <a:solidFill>
                <a:srgbClr val="00B0F0"/>
              </a:solidFill>
              <a:latin typeface="新細明體" panose="02020500000000000000" pitchFamily="18" charset="-120"/>
            </a:endParaRPr>
          </a:p>
        </p:txBody>
      </p:sp>
      <p:grpSp>
        <p:nvGrpSpPr>
          <p:cNvPr id="69" name="群組 68"/>
          <p:cNvGrpSpPr/>
          <p:nvPr/>
        </p:nvGrpSpPr>
        <p:grpSpPr>
          <a:xfrm>
            <a:off x="3142746" y="4607454"/>
            <a:ext cx="2767503" cy="1837046"/>
            <a:chOff x="3507683" y="4317907"/>
            <a:chExt cx="2749299" cy="1950546"/>
          </a:xfrm>
        </p:grpSpPr>
        <p:pic>
          <p:nvPicPr>
            <p:cNvPr id="70" name="圖片 2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683" y="4317907"/>
              <a:ext cx="2749299" cy="1950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文字方塊 25"/>
            <p:cNvSpPr txBox="1">
              <a:spLocks noChangeArrowheads="1"/>
            </p:cNvSpPr>
            <p:nvPr/>
          </p:nvSpPr>
          <p:spPr bwMode="auto">
            <a:xfrm>
              <a:off x="3710253" y="4654056"/>
              <a:ext cx="2441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1800" b="1" u="sng" dirty="0" smtClean="0">
                  <a:latin typeface="新細明體" panose="02020500000000000000" pitchFamily="18" charset="-120"/>
                </a:rPr>
                <a:t>例外</a:t>
              </a:r>
              <a:r>
                <a:rPr lang="en-US" altLang="zh-TW" sz="2000" b="1" u="sng" dirty="0" smtClean="0">
                  <a:latin typeface="新細明體" panose="02020500000000000000" pitchFamily="18" charset="-120"/>
                </a:rPr>
                <a:t/>
              </a:r>
              <a:br>
                <a:rPr lang="en-US" altLang="zh-TW" sz="2000" b="1" u="sng" dirty="0" smtClean="0">
                  <a:latin typeface="新細明體" panose="02020500000000000000" pitchFamily="18" charset="-120"/>
                </a:rPr>
              </a:br>
              <a:endParaRPr lang="en-US" altLang="zh-TW" sz="1000" b="1" u="sng" dirty="0">
                <a:latin typeface="新細明體" panose="02020500000000000000" pitchFamily="18" charset="-12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1600" dirty="0">
                  <a:latin typeface="新細明體" panose="02020500000000000000" pitchFamily="18" charset="-120"/>
                </a:rPr>
                <a:t>石墨、鹽溶液是</a:t>
              </a:r>
              <a:r>
                <a:rPr lang="zh-TW" altLang="en-US" sz="1600" dirty="0">
                  <a:solidFill>
                    <a:srgbClr val="00B0F0"/>
                  </a:solidFill>
                  <a:latin typeface="新細明體" panose="02020500000000000000" pitchFamily="18" charset="-120"/>
                </a:rPr>
                <a:t>非</a:t>
              </a:r>
              <a:r>
                <a:rPr lang="zh-TW" altLang="en-US" sz="1600" dirty="0" smtClean="0">
                  <a:solidFill>
                    <a:srgbClr val="00B0F0"/>
                  </a:solidFill>
                  <a:latin typeface="新細明體" panose="02020500000000000000" pitchFamily="18" charset="-120"/>
                </a:rPr>
                <a:t>金屬，</a:t>
              </a:r>
              <a:endParaRPr lang="zh-HK" altLang="en-US" sz="1600" dirty="0">
                <a:solidFill>
                  <a:srgbClr val="00B0F0"/>
                </a:solidFill>
                <a:latin typeface="新細明體" panose="02020500000000000000" pitchFamily="18" charset="-12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1600" dirty="0" smtClean="0">
                  <a:latin typeface="新細明體" panose="02020500000000000000" pitchFamily="18" charset="-120"/>
                </a:rPr>
                <a:t>卻是</a:t>
              </a:r>
              <a:r>
                <a:rPr lang="zh-TW" altLang="en-US" sz="1600" dirty="0">
                  <a:solidFill>
                    <a:srgbClr val="FF0000"/>
                  </a:solidFill>
                  <a:latin typeface="新細明體" panose="02020500000000000000" pitchFamily="18" charset="-120"/>
                </a:rPr>
                <a:t>導電體</a:t>
              </a:r>
              <a:r>
                <a:rPr lang="zh-TW" altLang="en-US" sz="1600" dirty="0">
                  <a:latin typeface="新細明體" panose="02020500000000000000" pitchFamily="18" charset="-120"/>
                </a:rPr>
                <a:t>的例子</a:t>
              </a:r>
              <a:endParaRPr lang="zh-HK" altLang="en-US" sz="1600" dirty="0">
                <a:latin typeface="新細明體" panose="02020500000000000000" pitchFamily="18" charset="-120"/>
              </a:endParaRPr>
            </a:p>
          </p:txBody>
        </p:sp>
      </p:grpSp>
      <p:grpSp>
        <p:nvGrpSpPr>
          <p:cNvPr id="75" name="群組 74"/>
          <p:cNvGrpSpPr/>
          <p:nvPr/>
        </p:nvGrpSpPr>
        <p:grpSpPr>
          <a:xfrm>
            <a:off x="990525" y="2120449"/>
            <a:ext cx="817110" cy="846799"/>
            <a:chOff x="983138" y="1113946"/>
            <a:chExt cx="825821" cy="882657"/>
          </a:xfrm>
        </p:grpSpPr>
        <p:pic>
          <p:nvPicPr>
            <p:cNvPr id="76" name="圖片 7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87781" y="1113946"/>
              <a:ext cx="821178" cy="882657"/>
            </a:xfrm>
            <a:prstGeom prst="rect">
              <a:avLst/>
            </a:prstGeom>
          </p:spPr>
        </p:pic>
        <p:sp>
          <p:nvSpPr>
            <p:cNvPr id="77" name="文字方塊 10"/>
            <p:cNvSpPr txBox="1">
              <a:spLocks noChangeArrowheads="1"/>
            </p:cNvSpPr>
            <p:nvPr/>
          </p:nvSpPr>
          <p:spPr bwMode="auto">
            <a:xfrm>
              <a:off x="983138" y="1484094"/>
              <a:ext cx="8002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2400" dirty="0">
                  <a:latin typeface="新細明體" panose="02020500000000000000" pitchFamily="18" charset="-120"/>
                </a:rPr>
                <a:t>傳導</a:t>
              </a:r>
              <a:endParaRPr lang="zh-HK" altLang="en-US" sz="2400" dirty="0">
                <a:latin typeface="新細明體" panose="02020500000000000000" pitchFamily="18" charset="-120"/>
              </a:endParaRPr>
            </a:p>
          </p:txBody>
        </p:sp>
      </p:grpSp>
      <p:grpSp>
        <p:nvGrpSpPr>
          <p:cNvPr id="78" name="群組 77"/>
          <p:cNvGrpSpPr/>
          <p:nvPr/>
        </p:nvGrpSpPr>
        <p:grpSpPr>
          <a:xfrm>
            <a:off x="1846467" y="2118927"/>
            <a:ext cx="823523" cy="846799"/>
            <a:chOff x="1833930" y="1113946"/>
            <a:chExt cx="832303" cy="882657"/>
          </a:xfrm>
        </p:grpSpPr>
        <p:pic>
          <p:nvPicPr>
            <p:cNvPr id="79" name="圖片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45055" y="1113946"/>
              <a:ext cx="821178" cy="882657"/>
            </a:xfrm>
            <a:prstGeom prst="rect">
              <a:avLst/>
            </a:prstGeom>
          </p:spPr>
        </p:pic>
        <p:sp>
          <p:nvSpPr>
            <p:cNvPr id="80" name="文字方塊 11"/>
            <p:cNvSpPr txBox="1">
              <a:spLocks noChangeArrowheads="1"/>
            </p:cNvSpPr>
            <p:nvPr/>
          </p:nvSpPr>
          <p:spPr bwMode="auto">
            <a:xfrm>
              <a:off x="1833930" y="1484093"/>
              <a:ext cx="8002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2400" dirty="0">
                  <a:latin typeface="新細明體" panose="02020500000000000000" pitchFamily="18" charset="-120"/>
                </a:rPr>
                <a:t>電流</a:t>
              </a:r>
              <a:endParaRPr lang="zh-HK" altLang="en-US" sz="2400" dirty="0">
                <a:latin typeface="新細明體" panose="02020500000000000000" pitchFamily="18" charset="-120"/>
              </a:endParaRPr>
            </a:p>
          </p:txBody>
        </p:sp>
      </p:grpSp>
      <p:grpSp>
        <p:nvGrpSpPr>
          <p:cNvPr id="81" name="群組 80"/>
          <p:cNvGrpSpPr/>
          <p:nvPr/>
        </p:nvGrpSpPr>
        <p:grpSpPr>
          <a:xfrm>
            <a:off x="2700718" y="2118927"/>
            <a:ext cx="819578" cy="846799"/>
            <a:chOff x="2705749" y="1113946"/>
            <a:chExt cx="828316" cy="882657"/>
          </a:xfrm>
        </p:grpSpPr>
        <p:pic>
          <p:nvPicPr>
            <p:cNvPr id="82" name="圖片 8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712887" y="1113946"/>
              <a:ext cx="821178" cy="882657"/>
            </a:xfrm>
            <a:prstGeom prst="rect">
              <a:avLst/>
            </a:prstGeom>
          </p:spPr>
        </p:pic>
        <p:sp>
          <p:nvSpPr>
            <p:cNvPr id="83" name="文字方塊 15"/>
            <p:cNvSpPr txBox="1">
              <a:spLocks noChangeArrowheads="1"/>
            </p:cNvSpPr>
            <p:nvPr/>
          </p:nvSpPr>
          <p:spPr bwMode="auto">
            <a:xfrm>
              <a:off x="2705749" y="1484093"/>
              <a:ext cx="8002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2400" dirty="0">
                  <a:latin typeface="新細明體" panose="02020500000000000000" pitchFamily="18" charset="-120"/>
                </a:rPr>
                <a:t>物體</a:t>
              </a:r>
              <a:endParaRPr lang="zh-HK" altLang="en-US" sz="2400" dirty="0">
                <a:latin typeface="新細明體" panose="02020500000000000000" pitchFamily="18" charset="-120"/>
              </a:endParaRPr>
            </a:p>
          </p:txBody>
        </p:sp>
      </p:grpSp>
      <p:sp>
        <p:nvSpPr>
          <p:cNvPr id="92" name="文字方塊 91"/>
          <p:cNvSpPr txBox="1"/>
          <p:nvPr/>
        </p:nvSpPr>
        <p:spPr>
          <a:xfrm>
            <a:off x="3922593" y="1331763"/>
            <a:ext cx="1154752" cy="679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dirty="0" smtClean="0">
                <a:solidFill>
                  <a:srgbClr val="7CCCBF"/>
                </a:solidFill>
                <a:latin typeface="新細明體" panose="02020500000000000000" pitchFamily="18" charset="-120"/>
              </a:rPr>
              <a:t>VS</a:t>
            </a:r>
            <a:endParaRPr lang="zh-HK" altLang="en-US" sz="4000" b="1" dirty="0">
              <a:solidFill>
                <a:srgbClr val="7CCCBF"/>
              </a:solidFill>
              <a:latin typeface="新細明體" panose="02020500000000000000" pitchFamily="18" charset="-120"/>
            </a:endParaRPr>
          </a:p>
        </p:txBody>
      </p:sp>
      <p:grpSp>
        <p:nvGrpSpPr>
          <p:cNvPr id="93" name="群組 92"/>
          <p:cNvGrpSpPr/>
          <p:nvPr/>
        </p:nvGrpSpPr>
        <p:grpSpPr>
          <a:xfrm>
            <a:off x="575110" y="4118989"/>
            <a:ext cx="3319492" cy="431173"/>
            <a:chOff x="433675" y="3505132"/>
            <a:chExt cx="4185991" cy="560769"/>
          </a:xfrm>
        </p:grpSpPr>
        <p:pic>
          <p:nvPicPr>
            <p:cNvPr id="94" name="圖片 9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33675" y="3505132"/>
              <a:ext cx="4185991" cy="560769"/>
            </a:xfrm>
            <a:prstGeom prst="rect">
              <a:avLst/>
            </a:prstGeom>
          </p:spPr>
        </p:pic>
        <p:sp>
          <p:nvSpPr>
            <p:cNvPr id="95" name="文字方塊 18"/>
            <p:cNvSpPr txBox="1">
              <a:spLocks noChangeArrowheads="1"/>
            </p:cNvSpPr>
            <p:nvPr/>
          </p:nvSpPr>
          <p:spPr bwMode="auto">
            <a:xfrm>
              <a:off x="1026537" y="3532416"/>
              <a:ext cx="3000267" cy="49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2000" dirty="0">
                  <a:solidFill>
                    <a:srgbClr val="7030A0"/>
                  </a:solidFill>
                  <a:latin typeface="新細明體" panose="02020500000000000000" pitchFamily="18" charset="-120"/>
                </a:rPr>
                <a:t>它們有甚麼共通點？</a:t>
              </a:r>
              <a:endParaRPr lang="zh-HK" altLang="en-US" sz="2000" dirty="0">
                <a:solidFill>
                  <a:srgbClr val="7030A0"/>
                </a:solidFill>
                <a:latin typeface="新細明體" panose="02020500000000000000" pitchFamily="18" charset="-120"/>
              </a:endParaRPr>
            </a:p>
          </p:txBody>
        </p:sp>
      </p:grpSp>
      <p:sp>
        <p:nvSpPr>
          <p:cNvPr id="96" name="向下箭號 95"/>
          <p:cNvSpPr/>
          <p:nvPr/>
        </p:nvSpPr>
        <p:spPr>
          <a:xfrm>
            <a:off x="1940970" y="4607455"/>
            <a:ext cx="555799" cy="381814"/>
          </a:xfrm>
          <a:prstGeom prst="downArrow">
            <a:avLst/>
          </a:prstGeom>
          <a:solidFill>
            <a:srgbClr val="7CC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7" name="向下箭號 96"/>
          <p:cNvSpPr/>
          <p:nvPr/>
        </p:nvSpPr>
        <p:spPr>
          <a:xfrm>
            <a:off x="6511051" y="4607455"/>
            <a:ext cx="555799" cy="381814"/>
          </a:xfrm>
          <a:prstGeom prst="downArrow">
            <a:avLst/>
          </a:prstGeom>
          <a:solidFill>
            <a:srgbClr val="7CC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grpSp>
        <p:nvGrpSpPr>
          <p:cNvPr id="123" name="群組 122"/>
          <p:cNvGrpSpPr/>
          <p:nvPr/>
        </p:nvGrpSpPr>
        <p:grpSpPr>
          <a:xfrm>
            <a:off x="5122544" y="4119615"/>
            <a:ext cx="3319492" cy="431173"/>
            <a:chOff x="433675" y="3505132"/>
            <a:chExt cx="4185991" cy="560769"/>
          </a:xfrm>
        </p:grpSpPr>
        <p:pic>
          <p:nvPicPr>
            <p:cNvPr id="124" name="圖片 12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33675" y="3505132"/>
              <a:ext cx="4185991" cy="560769"/>
            </a:xfrm>
            <a:prstGeom prst="rect">
              <a:avLst/>
            </a:prstGeom>
          </p:spPr>
        </p:pic>
        <p:sp>
          <p:nvSpPr>
            <p:cNvPr id="125" name="文字方塊 18"/>
            <p:cNvSpPr txBox="1">
              <a:spLocks noChangeArrowheads="1"/>
            </p:cNvSpPr>
            <p:nvPr/>
          </p:nvSpPr>
          <p:spPr bwMode="auto">
            <a:xfrm>
              <a:off x="1026537" y="3532416"/>
              <a:ext cx="3000267" cy="49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TW" altLang="en-US" sz="2000" dirty="0">
                  <a:solidFill>
                    <a:srgbClr val="7030A0"/>
                  </a:solidFill>
                  <a:latin typeface="新細明體" panose="02020500000000000000" pitchFamily="18" charset="-120"/>
                </a:rPr>
                <a:t>它們有甚麼共通點？</a:t>
              </a:r>
              <a:endParaRPr lang="zh-HK" altLang="en-US" sz="2000" dirty="0">
                <a:solidFill>
                  <a:srgbClr val="7030A0"/>
                </a:solidFill>
                <a:latin typeface="新細明體" panose="02020500000000000000" pitchFamily="18" charset="-120"/>
              </a:endParaRPr>
            </a:p>
          </p:txBody>
        </p:sp>
      </p:grpSp>
      <p:sp>
        <p:nvSpPr>
          <p:cNvPr id="52" name="矩形 5"/>
          <p:cNvSpPr/>
          <p:nvPr/>
        </p:nvSpPr>
        <p:spPr>
          <a:xfrm>
            <a:off x="962755" y="789993"/>
            <a:ext cx="2586956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找出意思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相近的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詞彙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矩形 5"/>
          <p:cNvSpPr/>
          <p:nvPr/>
        </p:nvSpPr>
        <p:spPr>
          <a:xfrm>
            <a:off x="5535688" y="789993"/>
            <a:ext cx="2540974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找出意思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相反的詞彙</a:t>
            </a:r>
          </a:p>
        </p:txBody>
      </p:sp>
    </p:spTree>
    <p:extLst>
      <p:ext uri="{BB962C8B-B14F-4D97-AF65-F5344CB8AC3E}">
        <p14:creationId xmlns:p14="http://schemas.microsoft.com/office/powerpoint/2010/main" val="78009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96" grpId="0" animBg="1"/>
      <p:bldP spid="97" grpId="0" animBg="1"/>
      <p:bldP spid="52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16"/>
          <p:cNvSpPr/>
          <p:nvPr/>
        </p:nvSpPr>
        <p:spPr>
          <a:xfrm>
            <a:off x="1730453" y="3546254"/>
            <a:ext cx="5693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</a:t>
            </a:r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通識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全球化  基本概念</a:t>
            </a:r>
          </a:p>
        </p:txBody>
      </p:sp>
    </p:spTree>
    <p:extLst>
      <p:ext uri="{BB962C8B-B14F-4D97-AF65-F5344CB8AC3E}">
        <p14:creationId xmlns:p14="http://schemas.microsoft.com/office/powerpoint/2010/main" val="145178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61138" y="397946"/>
            <a:ext cx="6366835" cy="1209450"/>
          </a:xfrm>
        </p:spPr>
        <p:txBody>
          <a:bodyPr>
            <a:noAutofit/>
          </a:bodyPr>
          <a:lstStyle/>
          <a:p>
            <a:pPr algn="ctr"/>
            <a:r>
              <a:rPr lang="zh-TW" altLang="en-US" sz="4300" b="1" dirty="0" smtClean="0">
                <a:latin typeface="標楷體" pitchFamily="65" charset="-120"/>
                <a:ea typeface="標楷體" pitchFamily="65" charset="-120"/>
              </a:rPr>
              <a:t>何謂絶</a:t>
            </a:r>
            <a:r>
              <a:rPr lang="zh-TW" altLang="en-US" sz="4300" b="1" dirty="0">
                <a:latin typeface="標楷體" pitchFamily="65" charset="-120"/>
                <a:ea typeface="標楷體" pitchFamily="65" charset="-120"/>
              </a:rPr>
              <a:t>對貧窮和相對貧窮</a:t>
            </a:r>
            <a:r>
              <a:rPr lang="zh-TW" altLang="en-US" sz="4300" b="1" dirty="0" smtClean="0">
                <a:latin typeface="標楷體" pitchFamily="65" charset="-120"/>
                <a:ea typeface="標楷體" pitchFamily="65" charset="-120"/>
              </a:rPr>
              <a:t>？</a:t>
            </a:r>
            <a:endParaRPr lang="zh-HK" altLang="en-US" sz="43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729242" y="1942982"/>
            <a:ext cx="3303759" cy="1383678"/>
            <a:chOff x="729242" y="1598857"/>
            <a:chExt cx="3303759" cy="1383678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242" y="1598857"/>
              <a:ext cx="3303759" cy="1383678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359844" y="1967530"/>
              <a:ext cx="20313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3600" b="1" dirty="0">
                  <a:latin typeface="標楷體" pitchFamily="65" charset="-120"/>
                  <a:ea typeface="標楷體" pitchFamily="65" charset="-120"/>
                </a:rPr>
                <a:t>絶對貧窮</a:t>
              </a:r>
              <a:endParaRPr lang="zh-HK" altLang="en-US" sz="3600" b="1" spc="3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4384495" y="1942982"/>
            <a:ext cx="3303759" cy="1383678"/>
            <a:chOff x="5095608" y="1598857"/>
            <a:chExt cx="3303759" cy="1383678"/>
          </a:xfrm>
        </p:grpSpPr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5608" y="1598857"/>
              <a:ext cx="3303759" cy="1383678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731824" y="1967529"/>
              <a:ext cx="20313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3600" b="1" dirty="0">
                  <a:latin typeface="標楷體" pitchFamily="65" charset="-120"/>
                  <a:ea typeface="標楷體" pitchFamily="65" charset="-120"/>
                </a:rPr>
                <a:t>相對貧窮</a:t>
              </a:r>
              <a:endParaRPr lang="zh-HK" altLang="en-US" sz="3600" b="1" spc="3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14" name="群組 13"/>
          <p:cNvGrpSpPr/>
          <p:nvPr/>
        </p:nvGrpSpPr>
        <p:grpSpPr>
          <a:xfrm>
            <a:off x="3784687" y="2311654"/>
            <a:ext cx="2316288" cy="2998984"/>
            <a:chOff x="4495800" y="1967529"/>
            <a:chExt cx="2316288" cy="2998984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1967529"/>
              <a:ext cx="2316288" cy="2998984"/>
            </a:xfrm>
            <a:prstGeom prst="rect">
              <a:avLst/>
            </a:prstGeom>
          </p:spPr>
        </p:pic>
        <p:sp>
          <p:nvSpPr>
            <p:cNvPr id="11" name="文字方塊 10"/>
            <p:cNvSpPr txBox="1"/>
            <p:nvPr/>
          </p:nvSpPr>
          <p:spPr>
            <a:xfrm>
              <a:off x="4495800" y="3479453"/>
              <a:ext cx="1605157" cy="13234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600" b="1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意思</a:t>
              </a:r>
              <a:r>
                <a:rPr lang="zh-TW" altLang="en-US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相近</a:t>
              </a:r>
              <a:r>
                <a:rPr lang="en-US" altLang="zh-TW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zh-TW" altLang="en-US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的</a:t>
              </a:r>
              <a:r>
                <a:rPr lang="zh-TW" altLang="en-US" sz="1600" b="1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詞彙</a:t>
              </a:r>
              <a:r>
                <a:rPr lang="zh-TW" altLang="en-US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：</a:t>
              </a:r>
              <a:r>
                <a:rPr lang="en-US" altLang="zh-TW" sz="1400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1400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zh-TW" altLang="en-US" sz="2400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互相</a:t>
              </a:r>
              <a:r>
                <a:rPr lang="zh-TW" altLang="en-US" sz="2400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對比</a:t>
              </a:r>
              <a:endParaRPr lang="en-US" altLang="zh-TW" sz="2400" dirty="0">
                <a:solidFill>
                  <a:schemeClr val="bg2">
                    <a:lumMod val="1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400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互相比較</a:t>
              </a:r>
              <a:endParaRPr lang="en-US" altLang="zh-TW" sz="2400" dirty="0">
                <a:solidFill>
                  <a:schemeClr val="bg2">
                    <a:lumMod val="1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pic>
        <p:nvPicPr>
          <p:cNvPr id="15" name="圖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735" y="4682524"/>
            <a:ext cx="1032528" cy="194828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007" y="4028251"/>
            <a:ext cx="3770057" cy="260255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17" name="群組 16"/>
          <p:cNvGrpSpPr/>
          <p:nvPr/>
        </p:nvGrpSpPr>
        <p:grpSpPr>
          <a:xfrm>
            <a:off x="128575" y="2311654"/>
            <a:ext cx="2316288" cy="2998984"/>
            <a:chOff x="4495800" y="1967529"/>
            <a:chExt cx="2316288" cy="2998984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1967529"/>
              <a:ext cx="2316288" cy="2998984"/>
            </a:xfrm>
            <a:prstGeom prst="rect">
              <a:avLst/>
            </a:prstGeom>
          </p:spPr>
        </p:pic>
        <p:sp>
          <p:nvSpPr>
            <p:cNvPr id="19" name="文字方塊 18"/>
            <p:cNvSpPr txBox="1"/>
            <p:nvPr/>
          </p:nvSpPr>
          <p:spPr>
            <a:xfrm>
              <a:off x="4495800" y="3571785"/>
              <a:ext cx="1605157" cy="11387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600" b="1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意思</a:t>
              </a:r>
              <a:r>
                <a:rPr lang="zh-TW" altLang="en-US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相近</a:t>
              </a:r>
              <a:r>
                <a:rPr lang="en-US" altLang="zh-TW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zh-TW" altLang="en-US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的</a:t>
              </a:r>
              <a:r>
                <a:rPr lang="zh-TW" altLang="en-US" sz="1600" b="1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詞彙</a:t>
              </a:r>
              <a:r>
                <a:rPr lang="zh-TW" altLang="en-US" sz="1600" b="1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：</a:t>
              </a:r>
              <a:r>
                <a:rPr lang="en-US" altLang="zh-TW" sz="1400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1400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zh-TW" altLang="en-US" sz="3600" dirty="0" smtClean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必定</a:t>
              </a:r>
              <a:endParaRPr lang="en-US" altLang="zh-TW" sz="3600" dirty="0">
                <a:solidFill>
                  <a:schemeClr val="bg2">
                    <a:lumMod val="1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20" name="矩形 5"/>
          <p:cNvSpPr/>
          <p:nvPr/>
        </p:nvSpPr>
        <p:spPr>
          <a:xfrm>
            <a:off x="729243" y="1478443"/>
            <a:ext cx="2485298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找出意思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相近的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詞彙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2" name="群組 21"/>
          <p:cNvGrpSpPr/>
          <p:nvPr/>
        </p:nvGrpSpPr>
        <p:grpSpPr>
          <a:xfrm>
            <a:off x="-6570" y="-1"/>
            <a:ext cx="2866488" cy="747776"/>
            <a:chOff x="0" y="-1"/>
            <a:chExt cx="3914150" cy="1021079"/>
          </a:xfrm>
        </p:grpSpPr>
        <p:grpSp>
          <p:nvGrpSpPr>
            <p:cNvPr id="23" name="群組 22"/>
            <p:cNvGrpSpPr/>
            <p:nvPr/>
          </p:nvGrpSpPr>
          <p:grpSpPr>
            <a:xfrm>
              <a:off x="0" y="-1"/>
              <a:ext cx="3914150" cy="1021079"/>
              <a:chOff x="0" y="-1"/>
              <a:chExt cx="3914150" cy="1021079"/>
            </a:xfrm>
          </p:grpSpPr>
          <p:sp>
            <p:nvSpPr>
              <p:cNvPr id="25" name="五邊形 24"/>
              <p:cNvSpPr/>
              <p:nvPr/>
            </p:nvSpPr>
            <p:spPr>
              <a:xfrm>
                <a:off x="0" y="-1"/>
                <a:ext cx="3914150" cy="1021079"/>
              </a:xfrm>
              <a:prstGeom prst="homePlate">
                <a:avLst/>
              </a:prstGeom>
              <a:solidFill>
                <a:srgbClr val="0090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6" name="五邊形 25"/>
              <p:cNvSpPr/>
              <p:nvPr/>
            </p:nvSpPr>
            <p:spPr>
              <a:xfrm>
                <a:off x="0" y="70727"/>
                <a:ext cx="3806818" cy="883714"/>
              </a:xfrm>
              <a:prstGeom prst="homePlat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24" name="文字方塊 23"/>
            <p:cNvSpPr txBox="1"/>
            <p:nvPr/>
          </p:nvSpPr>
          <p:spPr>
            <a:xfrm>
              <a:off x="143758" y="192703"/>
              <a:ext cx="3213346" cy="63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TW" altLang="zh-HK" sz="24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詞義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聯想</a:t>
              </a:r>
              <a:endParaRPr lang="zh-HK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32650" y="756254"/>
            <a:ext cx="2626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HK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情境</a:t>
            </a:r>
            <a:r>
              <a:rPr lang="zh-TW" altLang="zh-HK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聯想</a:t>
            </a:r>
            <a:endParaRPr lang="zh-HK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3610" y="1403432"/>
            <a:ext cx="2149590" cy="121415"/>
          </a:xfrm>
          <a:prstGeom prst="rect">
            <a:avLst/>
          </a:prstGeom>
          <a:solidFill>
            <a:srgbClr val="009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3172" y="174229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3172" y="369694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9390" y="2418514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聯繫目標詞彙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學生過往的經驗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，以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鞏固學生對新詞彙的認識。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29390" y="4423122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推測目標詞彙可與哪些情境</a:t>
            </a:r>
            <a:r>
              <a:rPr lang="en-US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時、地、人和事</a:t>
            </a:r>
            <a:r>
              <a:rPr lang="en-US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作連繫</a:t>
            </a:r>
          </a:p>
        </p:txBody>
      </p:sp>
    </p:spTree>
    <p:extLst>
      <p:ext uri="{BB962C8B-B14F-4D97-AF65-F5344CB8AC3E}">
        <p14:creationId xmlns:p14="http://schemas.microsoft.com/office/powerpoint/2010/main" val="18066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730453" y="3546254"/>
            <a:ext cx="63484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取自：中國語文科 荷塘月色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03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群組 39"/>
          <p:cNvGrpSpPr/>
          <p:nvPr/>
        </p:nvGrpSpPr>
        <p:grpSpPr>
          <a:xfrm>
            <a:off x="1517585" y="1219"/>
            <a:ext cx="6251876" cy="1295791"/>
            <a:chOff x="1579139" y="1588972"/>
            <a:chExt cx="6251876" cy="1295791"/>
          </a:xfrm>
        </p:grpSpPr>
        <p:pic>
          <p:nvPicPr>
            <p:cNvPr id="41" name="圖片 4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139" y="1588972"/>
              <a:ext cx="6251876" cy="1295791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>
              <a:off x="3495727" y="1901980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4400" b="1" dirty="0" smtClean="0">
                  <a:ea typeface="標楷體" panose="03000509000000000000" pitchFamily="65" charset="-120"/>
                </a:rPr>
                <a:t>悄悄地</a:t>
              </a:r>
              <a:endParaRPr lang="zh-HK" altLang="en-US" sz="4400" dirty="0"/>
            </a:p>
          </p:txBody>
        </p:sp>
      </p:grpSp>
      <p:pic>
        <p:nvPicPr>
          <p:cNvPr id="58" name="圖片 5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5" y="4640947"/>
            <a:ext cx="1444633" cy="2151710"/>
          </a:xfrm>
          <a:prstGeom prst="rect">
            <a:avLst/>
          </a:prstGeom>
        </p:spPr>
      </p:pic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2549425" y="2474167"/>
            <a:ext cx="657175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作者出門時，家人在做甚麼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他有驚動家人嗎？他怎樣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做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60" name="群組 59"/>
          <p:cNvGrpSpPr/>
          <p:nvPr/>
        </p:nvGrpSpPr>
        <p:grpSpPr>
          <a:xfrm>
            <a:off x="5009712" y="3192851"/>
            <a:ext cx="3240137" cy="1158240"/>
            <a:chOff x="778826" y="5403798"/>
            <a:chExt cx="3240137" cy="1158240"/>
          </a:xfrm>
        </p:grpSpPr>
        <p:pic>
          <p:nvPicPr>
            <p:cNvPr id="61" name="圖片 6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826" y="5403798"/>
              <a:ext cx="3240137" cy="1158240"/>
            </a:xfrm>
            <a:prstGeom prst="rect">
              <a:avLst/>
            </a:prstGeom>
          </p:spPr>
        </p:pic>
        <p:sp>
          <p:nvSpPr>
            <p:cNvPr id="62" name="矩形 61"/>
            <p:cNvSpPr/>
            <p:nvPr/>
          </p:nvSpPr>
          <p:spPr>
            <a:xfrm>
              <a:off x="936752" y="5685496"/>
              <a:ext cx="30572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寂靜無聲的樣子</a:t>
              </a:r>
              <a:endParaRPr lang="zh-HK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1169563" y="3479584"/>
            <a:ext cx="3896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2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悄悄</a:t>
            </a:r>
            <a:r>
              <a:rPr lang="zh-TW" altLang="en-US" sz="32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地</a:t>
            </a: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」的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意思</a:t>
            </a:r>
            <a:r>
              <a:rPr lang="en-US" altLang="zh-TW" sz="3200" b="1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</a:t>
            </a:r>
            <a:r>
              <a:rPr lang="en-US" altLang="zh-TW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HK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67" name="群組 66"/>
          <p:cNvGrpSpPr/>
          <p:nvPr/>
        </p:nvGrpSpPr>
        <p:grpSpPr>
          <a:xfrm>
            <a:off x="1213640" y="1089320"/>
            <a:ext cx="7071617" cy="1185862"/>
            <a:chOff x="579170" y="1765704"/>
            <a:chExt cx="7071617" cy="1320471"/>
          </a:xfrm>
        </p:grpSpPr>
        <p:pic>
          <p:nvPicPr>
            <p:cNvPr id="68" name="圖片 6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9170" y="1765704"/>
              <a:ext cx="7071617" cy="1320471"/>
            </a:xfrm>
            <a:prstGeom prst="rect">
              <a:avLst/>
            </a:prstGeom>
          </p:spPr>
        </p:pic>
        <p:sp>
          <p:nvSpPr>
            <p:cNvPr id="69" name="矩形 68"/>
            <p:cNvSpPr/>
            <p:nvPr/>
          </p:nvSpPr>
          <p:spPr>
            <a:xfrm>
              <a:off x="717965" y="1817966"/>
              <a:ext cx="6871652" cy="1158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None/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妻在屋裏拍著閏兒，迷迷糊糊地哼著眠歌。</a:t>
              </a:r>
            </a:p>
            <a:p>
              <a: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None/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我</a:t>
              </a:r>
              <a:r>
                <a:rPr lang="zh-TW" altLang="en-US" sz="2800" b="1" dirty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悄悄地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披了大衫，帶上門出去。 </a:t>
              </a:r>
            </a:p>
          </p:txBody>
        </p:sp>
      </p:grpSp>
      <p:pic>
        <p:nvPicPr>
          <p:cNvPr id="70" name="圖片 6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49" y="2206601"/>
            <a:ext cx="7200000" cy="360523"/>
          </a:xfrm>
          <a:prstGeom prst="rect">
            <a:avLst/>
          </a:prstGeom>
        </p:spPr>
      </p:pic>
      <p:grpSp>
        <p:nvGrpSpPr>
          <p:cNvPr id="71" name="群組 70"/>
          <p:cNvGrpSpPr/>
          <p:nvPr/>
        </p:nvGrpSpPr>
        <p:grpSpPr>
          <a:xfrm>
            <a:off x="915816" y="2490389"/>
            <a:ext cx="1633610" cy="973740"/>
            <a:chOff x="778241" y="1784736"/>
            <a:chExt cx="2105635" cy="1245042"/>
          </a:xfrm>
        </p:grpSpPr>
        <p:pic>
          <p:nvPicPr>
            <p:cNvPr id="72" name="圖片 7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241" y="1784736"/>
              <a:ext cx="2105635" cy="1245042"/>
            </a:xfrm>
            <a:prstGeom prst="rect">
              <a:avLst/>
            </a:prstGeom>
          </p:spPr>
        </p:pic>
        <p:sp>
          <p:nvSpPr>
            <p:cNvPr id="73" name="矩形 72"/>
            <p:cNvSpPr/>
            <p:nvPr/>
          </p:nvSpPr>
          <p:spPr>
            <a:xfrm>
              <a:off x="1105307" y="2224195"/>
              <a:ext cx="1360619" cy="788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800" dirty="0" smtClean="0">
                  <a:latin typeface="標楷體" pitchFamily="65" charset="-120"/>
                  <a:ea typeface="標楷體" pitchFamily="65" charset="-120"/>
                </a:rPr>
                <a:t>提問</a:t>
              </a:r>
              <a:endParaRPr lang="zh-HK" altLang="en-US" sz="2800" dirty="0"/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-6570" y="-1"/>
            <a:ext cx="2866488" cy="747776"/>
            <a:chOff x="0" y="-1"/>
            <a:chExt cx="3914150" cy="1021079"/>
          </a:xfrm>
        </p:grpSpPr>
        <p:grpSp>
          <p:nvGrpSpPr>
            <p:cNvPr id="38" name="群組 37"/>
            <p:cNvGrpSpPr/>
            <p:nvPr/>
          </p:nvGrpSpPr>
          <p:grpSpPr>
            <a:xfrm>
              <a:off x="0" y="-1"/>
              <a:ext cx="3914150" cy="1021079"/>
              <a:chOff x="0" y="-1"/>
              <a:chExt cx="3914150" cy="1021079"/>
            </a:xfrm>
          </p:grpSpPr>
          <p:sp>
            <p:nvSpPr>
              <p:cNvPr id="43" name="五邊形 42"/>
              <p:cNvSpPr/>
              <p:nvPr/>
            </p:nvSpPr>
            <p:spPr>
              <a:xfrm>
                <a:off x="0" y="-1"/>
                <a:ext cx="3914150" cy="1021079"/>
              </a:xfrm>
              <a:prstGeom prst="homePlate">
                <a:avLst/>
              </a:prstGeom>
              <a:solidFill>
                <a:srgbClr val="0090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44" name="五邊形 43"/>
              <p:cNvSpPr/>
              <p:nvPr/>
            </p:nvSpPr>
            <p:spPr>
              <a:xfrm>
                <a:off x="0" y="70727"/>
                <a:ext cx="3806818" cy="883714"/>
              </a:xfrm>
              <a:prstGeom prst="homePlat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39" name="文字方塊 38"/>
            <p:cNvSpPr txBox="1"/>
            <p:nvPr/>
          </p:nvSpPr>
          <p:spPr>
            <a:xfrm>
              <a:off x="143758" y="192703"/>
              <a:ext cx="3213346" cy="63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情境聯想</a:t>
              </a:r>
              <a:endParaRPr lang="zh-HK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1352435" y="4194601"/>
            <a:ext cx="5510278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推測目標詞彙可與哪些情境</a:t>
            </a:r>
            <a:r>
              <a:rPr lang="en-US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時、地、人和事</a:t>
            </a:r>
            <a:r>
              <a:rPr lang="en-US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作連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繫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49425" y="4568968"/>
            <a:ext cx="6082454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你也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悄悄地進行一些活動的經驗嗎？甚麼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事情？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甚麼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時候發生？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在哪裡發生？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HK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有甚麼人參與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970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3" grpId="0"/>
      <p:bldP spid="45" grpId="0" animBg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32650" y="756254"/>
            <a:ext cx="3795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HK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多感官</a:t>
            </a:r>
            <a:r>
              <a:rPr lang="zh-TW" altLang="zh-HK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聯想</a:t>
            </a:r>
            <a:endParaRPr lang="zh-HK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3609" y="1403432"/>
            <a:ext cx="2644497" cy="121415"/>
          </a:xfrm>
          <a:prstGeom prst="rect">
            <a:avLst/>
          </a:prstGeom>
          <a:solidFill>
            <a:srgbClr val="009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3172" y="174229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3172" y="3988442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9390" y="2418514"/>
            <a:ext cx="7510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配合學生的經歷，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聯繫目標詞彙到六種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視覺、聽覺、味覺、嗅覺、觸覺及心情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感官，以鞏固對新詞彙的認識。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29390" y="4714619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推測目標詞彙可與哪些感官</a:t>
            </a:r>
            <a:r>
              <a:rPr lang="en-US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視覺、聽覺、嗅覺、味覺、觸覺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及心情</a:t>
            </a:r>
            <a:r>
              <a:rPr lang="en-US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作連繫 </a:t>
            </a:r>
          </a:p>
        </p:txBody>
      </p:sp>
    </p:spTree>
    <p:extLst>
      <p:ext uri="{BB962C8B-B14F-4D97-AF65-F5344CB8AC3E}">
        <p14:creationId xmlns:p14="http://schemas.microsoft.com/office/powerpoint/2010/main" val="17266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528237" y="3546254"/>
            <a:ext cx="6034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取自：中國語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文科 荷塘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月色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904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2351062" y="4455156"/>
            <a:ext cx="4569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沒有留意你喝苦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茶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神情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2649927" y="3696138"/>
            <a:ext cx="2293768" cy="785669"/>
            <a:chOff x="2141072" y="3820109"/>
            <a:chExt cx="2293768" cy="785669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1072" y="3886863"/>
              <a:ext cx="2293768" cy="718915"/>
            </a:xfrm>
            <a:prstGeom prst="rect">
              <a:avLst/>
            </a:prstGeom>
          </p:spPr>
        </p:pic>
        <p:grpSp>
          <p:nvGrpSpPr>
            <p:cNvPr id="5" name="群組 4"/>
            <p:cNvGrpSpPr/>
            <p:nvPr/>
          </p:nvGrpSpPr>
          <p:grpSpPr>
            <a:xfrm>
              <a:off x="2351063" y="3820109"/>
              <a:ext cx="1883158" cy="769441"/>
              <a:chOff x="4471336" y="3691950"/>
              <a:chExt cx="1883158" cy="769441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5041314" y="3691950"/>
                <a:ext cx="1313180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defRPr/>
                </a:pPr>
                <a:r>
                  <a:rPr lang="zh-TW" altLang="en-US" sz="4400" kern="0" dirty="0">
                    <a:solidFill>
                      <a:prstClr val="black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苦澀</a:t>
                </a:r>
              </a:p>
            </p:txBody>
          </p:sp>
          <p:pic>
            <p:nvPicPr>
              <p:cNvPr id="7" name="圖片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71336" y="4009891"/>
                <a:ext cx="569978" cy="216542"/>
              </a:xfrm>
              <a:prstGeom prst="rect">
                <a:avLst/>
              </a:prstGeom>
            </p:spPr>
          </p:pic>
        </p:grpSp>
      </p:grp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351062" y="2698527"/>
            <a:ext cx="6427177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你有沒有曾經試過吃苦瓜或飲苦茶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51063" y="3228806"/>
            <a:ext cx="2891497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味道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是怎樣的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</p:txBody>
      </p:sp>
      <p:grpSp>
        <p:nvGrpSpPr>
          <p:cNvPr id="10" name="群組 9"/>
          <p:cNvGrpSpPr/>
          <p:nvPr/>
        </p:nvGrpSpPr>
        <p:grpSpPr>
          <a:xfrm>
            <a:off x="199707" y="2629434"/>
            <a:ext cx="2105635" cy="1245042"/>
            <a:chOff x="778241" y="1784736"/>
            <a:chExt cx="2105635" cy="1245042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241" y="1784736"/>
              <a:ext cx="2105635" cy="1245042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111418" y="2224195"/>
              <a:ext cx="121058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4000" dirty="0" smtClean="0">
                  <a:latin typeface="標楷體" pitchFamily="65" charset="-120"/>
                  <a:ea typeface="標楷體" pitchFamily="65" charset="-120"/>
                </a:rPr>
                <a:t>提問</a:t>
              </a:r>
              <a:endParaRPr lang="zh-HK" altLang="en-US" sz="4000" dirty="0"/>
            </a:p>
          </p:txBody>
        </p:sp>
      </p:grpSp>
      <p:pic>
        <p:nvPicPr>
          <p:cNvPr id="14" name="圖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29" y="3269598"/>
            <a:ext cx="1336798" cy="1597059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066800" y="6024347"/>
            <a:ext cx="36383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羞澀</a:t>
            </a:r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的意思 </a:t>
            </a:r>
            <a:r>
              <a:rPr lang="en-US" altLang="zh-TW" sz="32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</a:t>
            </a:r>
            <a:endParaRPr lang="zh-HK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6" name="群組 15"/>
          <p:cNvGrpSpPr/>
          <p:nvPr/>
        </p:nvGrpSpPr>
        <p:grpSpPr>
          <a:xfrm>
            <a:off x="4743076" y="5730656"/>
            <a:ext cx="3875716" cy="1158240"/>
            <a:chOff x="863220" y="5297862"/>
            <a:chExt cx="3875716" cy="1158240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220" y="5297862"/>
              <a:ext cx="3875716" cy="1158240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063839" y="5568570"/>
              <a:ext cx="34676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TW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害羞，</a:t>
              </a:r>
              <a:r>
                <a:rPr lang="zh-TW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神情</a:t>
              </a:r>
              <a:r>
                <a:rPr lang="zh-TW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Times New Roman" panose="02020603050405020304" pitchFamily="18" charset="0"/>
                </a:rPr>
                <a:t>不自然</a:t>
              </a:r>
              <a:endParaRPr lang="zh-TW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19" name="圖片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91" y="5703736"/>
            <a:ext cx="7200000" cy="360523"/>
          </a:xfrm>
          <a:prstGeom prst="rect">
            <a:avLst/>
          </a:prstGeom>
        </p:spPr>
      </p:pic>
      <p:grpSp>
        <p:nvGrpSpPr>
          <p:cNvPr id="20" name="群組 19"/>
          <p:cNvGrpSpPr/>
          <p:nvPr/>
        </p:nvGrpSpPr>
        <p:grpSpPr>
          <a:xfrm>
            <a:off x="1532746" y="-1"/>
            <a:ext cx="6251876" cy="1295791"/>
            <a:chOff x="1579139" y="1588972"/>
            <a:chExt cx="6251876" cy="1295791"/>
          </a:xfrm>
        </p:grpSpPr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139" y="1588972"/>
              <a:ext cx="6251876" cy="1295791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4059983" y="1901980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4400" b="1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羞澀</a:t>
              </a:r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-6570" y="-1"/>
            <a:ext cx="2866488" cy="747776"/>
            <a:chOff x="0" y="-1"/>
            <a:chExt cx="3914150" cy="1021079"/>
          </a:xfrm>
        </p:grpSpPr>
        <p:grpSp>
          <p:nvGrpSpPr>
            <p:cNvPr id="24" name="群組 23"/>
            <p:cNvGrpSpPr/>
            <p:nvPr/>
          </p:nvGrpSpPr>
          <p:grpSpPr>
            <a:xfrm>
              <a:off x="0" y="-1"/>
              <a:ext cx="3914150" cy="1021079"/>
              <a:chOff x="0" y="-1"/>
              <a:chExt cx="3914150" cy="1021079"/>
            </a:xfrm>
          </p:grpSpPr>
          <p:sp>
            <p:nvSpPr>
              <p:cNvPr id="26" name="五邊形 25"/>
              <p:cNvSpPr/>
              <p:nvPr/>
            </p:nvSpPr>
            <p:spPr>
              <a:xfrm>
                <a:off x="0" y="-1"/>
                <a:ext cx="3914150" cy="1021079"/>
              </a:xfrm>
              <a:prstGeom prst="homePlate">
                <a:avLst/>
              </a:prstGeom>
              <a:solidFill>
                <a:srgbClr val="0090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五邊形 26"/>
              <p:cNvSpPr/>
              <p:nvPr/>
            </p:nvSpPr>
            <p:spPr>
              <a:xfrm>
                <a:off x="0" y="70727"/>
                <a:ext cx="3806818" cy="883714"/>
              </a:xfrm>
              <a:prstGeom prst="homePlat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25" name="文字方塊 24"/>
            <p:cNvSpPr txBox="1"/>
            <p:nvPr/>
          </p:nvSpPr>
          <p:spPr>
            <a:xfrm>
              <a:off x="143758" y="192703"/>
              <a:ext cx="3213345" cy="63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多感官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聯想</a:t>
              </a:r>
              <a:endParaRPr lang="zh-HK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8" name="矩形 5"/>
          <p:cNvSpPr/>
          <p:nvPr/>
        </p:nvSpPr>
        <p:spPr>
          <a:xfrm>
            <a:off x="892826" y="2017292"/>
            <a:ext cx="7817541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推測目標詞彙可與哪些感官</a:t>
            </a:r>
            <a:r>
              <a:rPr lang="en-US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視覺、聽覺、嗅覺、味覺、觸覺及心情</a:t>
            </a:r>
            <a:r>
              <a:rPr lang="en-US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作連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繫 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9" name="群組 28"/>
          <p:cNvGrpSpPr/>
          <p:nvPr/>
        </p:nvGrpSpPr>
        <p:grpSpPr>
          <a:xfrm>
            <a:off x="2712519" y="4852988"/>
            <a:ext cx="2360925" cy="977541"/>
            <a:chOff x="2141072" y="3820109"/>
            <a:chExt cx="2293768" cy="830997"/>
          </a:xfrm>
        </p:grpSpPr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1072" y="3886863"/>
              <a:ext cx="2293768" cy="718915"/>
            </a:xfrm>
            <a:prstGeom prst="rect">
              <a:avLst/>
            </a:prstGeom>
          </p:spPr>
        </p:pic>
        <p:grpSp>
          <p:nvGrpSpPr>
            <p:cNvPr id="31" name="群組 30"/>
            <p:cNvGrpSpPr/>
            <p:nvPr/>
          </p:nvGrpSpPr>
          <p:grpSpPr>
            <a:xfrm>
              <a:off x="2351063" y="3820109"/>
              <a:ext cx="1934454" cy="830997"/>
              <a:chOff x="4471336" y="3691950"/>
              <a:chExt cx="1934454" cy="830997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5241984" y="3691950"/>
                <a:ext cx="116380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zh-TW" altLang="en-US" sz="2400" kern="0" dirty="0">
                    <a:solidFill>
                      <a:prstClr val="black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不</a:t>
                </a:r>
                <a:r>
                  <a:rPr lang="zh-TW" altLang="en-US" sz="2400" kern="0" dirty="0" smtClean="0">
                    <a:solidFill>
                      <a:prstClr val="black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自然</a:t>
                </a:r>
                <a:endParaRPr lang="en-US" altLang="zh-TW" sz="2400" kern="0" dirty="0" smtClean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 lvl="0" algn="ctr">
                  <a:defRPr/>
                </a:pPr>
                <a:r>
                  <a:rPr lang="zh-TW" altLang="en-US" sz="2400" kern="0" dirty="0" smtClean="0">
                    <a:solidFill>
                      <a:prstClr val="black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不</a:t>
                </a:r>
                <a:r>
                  <a:rPr lang="zh-TW" altLang="en-US" sz="2400" kern="0" dirty="0">
                    <a:solidFill>
                      <a:prstClr val="black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自</a:t>
                </a:r>
                <a:r>
                  <a:rPr lang="zh-TW" altLang="en-US" sz="2400" kern="0" dirty="0" smtClean="0">
                    <a:solidFill>
                      <a:prstClr val="black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在</a:t>
                </a:r>
                <a:endParaRPr lang="zh-TW" altLang="en-US" sz="2400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pic>
            <p:nvPicPr>
              <p:cNvPr id="33" name="圖片 3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71336" y="4009891"/>
                <a:ext cx="569978" cy="21654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9544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5" grpId="0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1020846" y="4426995"/>
            <a:ext cx="2441694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zh-HK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形</a:t>
            </a:r>
            <a:r>
              <a:rPr lang="zh-TW" altLang="zh-HK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旁</a:t>
            </a:r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推測</a:t>
            </a:r>
            <a:endParaRPr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zh-HK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詞義聯想</a:t>
            </a: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zh-HK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情境</a:t>
            </a:r>
            <a:r>
              <a:rPr lang="zh-TW" altLang="zh-HK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聯想</a:t>
            </a:r>
            <a:endParaRPr lang="zh-TW" altLang="zh-HK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zh-HK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多感官</a:t>
            </a:r>
            <a:r>
              <a:rPr lang="zh-TW" altLang="zh-HK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聯想</a:t>
            </a:r>
            <a:endParaRPr lang="zh-TW" altLang="zh-HK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6"/>
          <p:cNvSpPr/>
          <p:nvPr/>
        </p:nvSpPr>
        <p:spPr>
          <a:xfrm>
            <a:off x="929390" y="3850618"/>
            <a:ext cx="7510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學生通過以下方法，聯繫新舊知識。</a:t>
            </a:r>
            <a:endParaRPr lang="zh-TW" altLang="zh-HK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6"/>
          <p:cNvSpPr/>
          <p:nvPr/>
        </p:nvSpPr>
        <p:spPr>
          <a:xfrm>
            <a:off x="663172" y="3151131"/>
            <a:ext cx="3654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各詞義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聯繫的方法：</a:t>
            </a:r>
            <a:endParaRPr lang="zh-TW" altLang="zh-HK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9390" y="1974589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透過不同</a:t>
            </a:r>
            <a:r>
              <a:rPr lang="zh-HK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範疇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聯繫學生的已有知識，幫助了解詞彙的意思和建立新的知識。</a:t>
            </a:r>
            <a:endParaRPr lang="zh-TW" altLang="zh-HK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詞義聯繫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04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32650" y="756254"/>
            <a:ext cx="2271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形</a:t>
            </a: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旁推測</a:t>
            </a:r>
            <a:endParaRPr lang="zh-HK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3610" y="1403432"/>
            <a:ext cx="2149590" cy="121415"/>
          </a:xfrm>
          <a:prstGeom prst="rect">
            <a:avLst/>
          </a:prstGeom>
          <a:solidFill>
            <a:srgbClr val="009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390" y="2418514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中文字具表意作用的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形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旁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測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詞義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可理解字詞概括的意義，又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可加深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對已學過的詞彙的認識及理解。</a:t>
            </a:r>
          </a:p>
        </p:txBody>
      </p:sp>
      <p:sp>
        <p:nvSpPr>
          <p:cNvPr id="7" name="矩形 6"/>
          <p:cNvSpPr/>
          <p:nvPr/>
        </p:nvSpPr>
        <p:spPr>
          <a:xfrm>
            <a:off x="929390" y="4423122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觀察目標字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按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有知識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辨識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形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旁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形旁的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意思推測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的含意</a:t>
            </a:r>
          </a:p>
        </p:txBody>
      </p:sp>
      <p:sp>
        <p:nvSpPr>
          <p:cNvPr id="9" name="矩形 8"/>
          <p:cNvSpPr/>
          <p:nvPr/>
        </p:nvSpPr>
        <p:spPr>
          <a:xfrm>
            <a:off x="663172" y="174229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3172" y="369694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130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16"/>
          <p:cNvSpPr/>
          <p:nvPr/>
        </p:nvSpPr>
        <p:spPr>
          <a:xfrm>
            <a:off x="1730453" y="3546254"/>
            <a:ext cx="5693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自：科學科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奇妙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的溶劑－水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(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水的淨化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09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483" y="2411837"/>
            <a:ext cx="2880366" cy="2700533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333" y="2411837"/>
            <a:ext cx="2880366" cy="3959360"/>
          </a:xfrm>
          <a:prstGeom prst="rect">
            <a:avLst/>
          </a:prstGeom>
        </p:spPr>
      </p:pic>
      <p:sp>
        <p:nvSpPr>
          <p:cNvPr id="17" name="標題 1"/>
          <p:cNvSpPr txBox="1">
            <a:spLocks/>
          </p:cNvSpPr>
          <p:nvPr/>
        </p:nvSpPr>
        <p:spPr bwMode="auto">
          <a:xfrm>
            <a:off x="409303" y="747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9pPr>
          </a:lstStyle>
          <a:p>
            <a:r>
              <a:rPr lang="zh-TW" altLang="en-US" b="1" dirty="0">
                <a:solidFill>
                  <a:schemeClr val="accent1">
                    <a:lumMod val="5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殺死水中微生物的方法</a:t>
            </a:r>
            <a:endParaRPr lang="zh-HK" altLang="en-US" b="1" dirty="0">
              <a:solidFill>
                <a:schemeClr val="accent1">
                  <a:lumMod val="5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8" name="內容版面配置區 2"/>
          <p:cNvSpPr txBox="1">
            <a:spLocks/>
          </p:cNvSpPr>
          <p:nvPr/>
        </p:nvSpPr>
        <p:spPr>
          <a:xfrm>
            <a:off x="5220606" y="2850425"/>
            <a:ext cx="2261281" cy="24111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zh-TW" altLang="en-US" sz="11500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气</a:t>
            </a:r>
            <a:endParaRPr lang="zh-HK" altLang="en-US" sz="11500" dirty="0" smtClean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9" name="文字方塊 6"/>
          <p:cNvSpPr txBox="1">
            <a:spLocks noChangeArrowheads="1"/>
          </p:cNvSpPr>
          <p:nvPr/>
        </p:nvSpPr>
        <p:spPr bwMode="auto">
          <a:xfrm>
            <a:off x="5676443" y="5852447"/>
            <a:ext cx="18774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TW" altLang="en-US" sz="2200" dirty="0">
                <a:latin typeface="新細明體" panose="02020500000000000000" pitchFamily="18" charset="-120"/>
              </a:rPr>
              <a:t>氯是</a:t>
            </a:r>
            <a:r>
              <a:rPr lang="zh-TW" altLang="en-US" sz="2200" dirty="0" smtClean="0">
                <a:latin typeface="新細明體" panose="02020500000000000000" pitchFamily="18" charset="-120"/>
              </a:rPr>
              <a:t>一種氣體</a:t>
            </a:r>
            <a:endParaRPr lang="zh-HK" altLang="en-US" sz="2200" dirty="0">
              <a:latin typeface="新細明體" panose="02020500000000000000" pitchFamily="18" charset="-12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232635" y="2700747"/>
            <a:ext cx="304006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11500" dirty="0">
                <a:solidFill>
                  <a:srgbClr val="7030A0"/>
                </a:solidFill>
                <a:latin typeface="新細明體" panose="02020500000000000000" pitchFamily="18" charset="-120"/>
              </a:rPr>
              <a:t>氯</a:t>
            </a:r>
            <a:endParaRPr lang="zh-HK" altLang="en-US" sz="11500" dirty="0">
              <a:solidFill>
                <a:srgbClr val="7030A0"/>
              </a:solidFill>
              <a:latin typeface="新細明體" panose="02020500000000000000" pitchFamily="18" charset="-12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16424" y="3929852"/>
            <a:ext cx="492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4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部</a:t>
            </a:r>
            <a:endParaRPr lang="zh-HK" altLang="en-US" sz="13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grpSp>
        <p:nvGrpSpPr>
          <p:cNvPr id="28" name="群組 27"/>
          <p:cNvGrpSpPr/>
          <p:nvPr/>
        </p:nvGrpSpPr>
        <p:grpSpPr>
          <a:xfrm>
            <a:off x="-6570" y="-1"/>
            <a:ext cx="2866488" cy="747776"/>
            <a:chOff x="0" y="-1"/>
            <a:chExt cx="3914150" cy="1021079"/>
          </a:xfrm>
        </p:grpSpPr>
        <p:grpSp>
          <p:nvGrpSpPr>
            <p:cNvPr id="29" name="群組 28"/>
            <p:cNvGrpSpPr/>
            <p:nvPr/>
          </p:nvGrpSpPr>
          <p:grpSpPr>
            <a:xfrm>
              <a:off x="0" y="-1"/>
              <a:ext cx="3914150" cy="1021079"/>
              <a:chOff x="0" y="-1"/>
              <a:chExt cx="3914150" cy="1021079"/>
            </a:xfrm>
          </p:grpSpPr>
          <p:sp>
            <p:nvSpPr>
              <p:cNvPr id="31" name="五邊形 30"/>
              <p:cNvSpPr/>
              <p:nvPr/>
            </p:nvSpPr>
            <p:spPr>
              <a:xfrm>
                <a:off x="0" y="-1"/>
                <a:ext cx="3914150" cy="1021079"/>
              </a:xfrm>
              <a:prstGeom prst="homePlate">
                <a:avLst/>
              </a:prstGeom>
              <a:solidFill>
                <a:srgbClr val="0090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32" name="五邊形 31"/>
              <p:cNvSpPr/>
              <p:nvPr/>
            </p:nvSpPr>
            <p:spPr>
              <a:xfrm>
                <a:off x="0" y="70727"/>
                <a:ext cx="3806818" cy="883714"/>
              </a:xfrm>
              <a:prstGeom prst="homePlat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30" name="文字方塊 29"/>
            <p:cNvSpPr txBox="1"/>
            <p:nvPr/>
          </p:nvSpPr>
          <p:spPr>
            <a:xfrm>
              <a:off x="143758" y="192703"/>
              <a:ext cx="3213346" cy="63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形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旁推測</a:t>
              </a:r>
              <a:endParaRPr lang="zh-HK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86658" y="1890775"/>
            <a:ext cx="389080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觀察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目標字，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按已有知識辨識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形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旁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78197" y="1890775"/>
            <a:ext cx="3659976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形旁的意思推測目標字的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含意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506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16"/>
          <p:cNvSpPr/>
          <p:nvPr/>
        </p:nvSpPr>
        <p:spPr>
          <a:xfrm>
            <a:off x="1580989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中國語文科  </a:t>
            </a:r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貓捕雀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673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/>
          <p:cNvGrpSpPr/>
          <p:nvPr/>
        </p:nvGrpSpPr>
        <p:grpSpPr>
          <a:xfrm>
            <a:off x="1446062" y="620631"/>
            <a:ext cx="6251876" cy="1295791"/>
            <a:chOff x="1579139" y="1588972"/>
            <a:chExt cx="6251876" cy="1295791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139" y="1588972"/>
              <a:ext cx="6251876" cy="1295791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4335699" y="1901980"/>
              <a:ext cx="76174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4400" b="1" kern="100" spc="1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攫</a:t>
              </a:r>
              <a:endParaRPr lang="zh-TW" altLang="en-US" sz="4400" b="1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939490" y="3337322"/>
            <a:ext cx="4949559" cy="5055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None/>
            </a:pPr>
            <a:r>
              <a:rPr lang="en-US" altLang="zh-TW" sz="2400" dirty="0" smtClean="0">
                <a:ea typeface="標楷體" panose="03000509000000000000" pitchFamily="65" charset="-120"/>
              </a:rPr>
              <a:t>1.</a:t>
            </a:r>
            <a:r>
              <a:rPr lang="en-US" altLang="zh-TW" sz="2400" dirty="0" smtClean="0">
                <a:solidFill>
                  <a:schemeClr val="accent6">
                    <a:lumMod val="50000"/>
                  </a:schemeClr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400" b="1" kern="100" spc="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攫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字</a:t>
            </a:r>
            <a:r>
              <a:rPr lang="zh-TW" altLang="en-US" sz="2400" dirty="0" smtClean="0">
                <a:ea typeface="標楷體" panose="03000509000000000000" pitchFamily="65" charset="-120"/>
              </a:rPr>
              <a:t>的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形旁是甚麼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542339" y="1880129"/>
            <a:ext cx="1397151" cy="826122"/>
            <a:chOff x="778241" y="1784736"/>
            <a:chExt cx="2105635" cy="1245042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241" y="1784736"/>
              <a:ext cx="2105635" cy="1245042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05307" y="2224195"/>
              <a:ext cx="1360619" cy="788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2800" b="1" dirty="0" smtClean="0">
                  <a:latin typeface="標楷體" pitchFamily="65" charset="-120"/>
                  <a:ea typeface="標楷體" pitchFamily="65" charset="-120"/>
                </a:rPr>
                <a:t>提問</a:t>
              </a:r>
              <a:endParaRPr lang="zh-HK" altLang="en-US" sz="2800" b="1" dirty="0"/>
            </a:p>
          </p:txBody>
        </p:sp>
      </p:grpSp>
      <p:sp>
        <p:nvSpPr>
          <p:cNvPr id="14" name="矩形 13"/>
          <p:cNvSpPr/>
          <p:nvPr/>
        </p:nvSpPr>
        <p:spPr>
          <a:xfrm>
            <a:off x="1939490" y="4476047"/>
            <a:ext cx="5492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 smtClean="0">
                <a:ea typeface="標楷體" panose="03000509000000000000" pitchFamily="65" charset="-120"/>
              </a:rPr>
              <a:t>2.  </a:t>
            </a:r>
            <a:r>
              <a:rPr lang="zh-TW" altLang="en-US" sz="2400" dirty="0" smtClean="0">
                <a:ea typeface="標楷體" panose="03000509000000000000" pitchFamily="65" charset="-120"/>
              </a:rPr>
              <a:t>從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400" b="1" dirty="0">
                <a:solidFill>
                  <a:srgbClr val="FF0000"/>
                </a:solidFill>
                <a:ea typeface="標楷體" panose="03000509000000000000" pitchFamily="65" charset="-120"/>
              </a:rPr>
              <a:t>手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推測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400" b="1" kern="100" spc="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攫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字與甚麼有關</a:t>
            </a:r>
            <a:r>
              <a:rPr lang="zh-TW" altLang="en-US" sz="2400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2400" dirty="0">
              <a:solidFill>
                <a:prstClr val="blac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5" name="群組 14"/>
          <p:cNvGrpSpPr/>
          <p:nvPr/>
        </p:nvGrpSpPr>
        <p:grpSpPr>
          <a:xfrm>
            <a:off x="5047070" y="5076322"/>
            <a:ext cx="2366043" cy="523220"/>
            <a:chOff x="1708554" y="3456457"/>
            <a:chExt cx="2330340" cy="523220"/>
          </a:xfrm>
        </p:grpSpPr>
        <p:sp>
          <p:nvSpPr>
            <p:cNvPr id="16" name="矩形 15"/>
            <p:cNvSpPr/>
            <p:nvPr/>
          </p:nvSpPr>
          <p:spPr>
            <a:xfrm>
              <a:off x="2426692" y="3456457"/>
              <a:ext cx="161220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2800" dirty="0">
                  <a:solidFill>
                    <a:srgbClr val="00206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用手拿取</a:t>
              </a:r>
            </a:p>
          </p:txBody>
        </p:sp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08554" y="3634339"/>
              <a:ext cx="569978" cy="216542"/>
            </a:xfrm>
            <a:prstGeom prst="rect">
              <a:avLst/>
            </a:prstGeom>
          </p:spPr>
        </p:pic>
      </p:grpSp>
      <p:pic>
        <p:nvPicPr>
          <p:cNvPr id="21" name="圖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5735772"/>
            <a:ext cx="7200000" cy="360523"/>
          </a:xfrm>
          <a:prstGeom prst="rect">
            <a:avLst/>
          </a:prstGeom>
        </p:spPr>
      </p:pic>
      <p:grpSp>
        <p:nvGrpSpPr>
          <p:cNvPr id="34" name="群組 33"/>
          <p:cNvGrpSpPr/>
          <p:nvPr/>
        </p:nvGrpSpPr>
        <p:grpSpPr>
          <a:xfrm>
            <a:off x="5970504" y="3284346"/>
            <a:ext cx="1548581" cy="591526"/>
            <a:chOff x="1216468" y="2721412"/>
            <a:chExt cx="1548581" cy="591526"/>
          </a:xfrm>
        </p:grpSpPr>
        <p:pic>
          <p:nvPicPr>
            <p:cNvPr id="35" name="圖片 3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16468" y="2739282"/>
              <a:ext cx="1548581" cy="573656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1490751" y="2721412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3200" dirty="0" smtClean="0">
                  <a:solidFill>
                    <a:srgbClr val="FF0000"/>
                  </a:solidFill>
                  <a:ea typeface="標楷體" panose="03000509000000000000" pitchFamily="65" charset="-120"/>
                </a:rPr>
                <a:t>手</a:t>
              </a:r>
              <a:r>
                <a:rPr lang="zh-TW" altLang="en-US" sz="3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部</a:t>
              </a:r>
              <a:endPara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2324977" y="5069646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200" b="1" kern="100" spc="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攫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的意思</a:t>
            </a:r>
            <a:endParaRPr lang="zh-HK" altLang="en-US" sz="3200" dirty="0"/>
          </a:p>
        </p:txBody>
      </p:sp>
      <p:sp>
        <p:nvSpPr>
          <p:cNvPr id="42" name="Rectangle 1"/>
          <p:cNvSpPr/>
          <p:nvPr/>
        </p:nvSpPr>
        <p:spPr>
          <a:xfrm>
            <a:off x="879326" y="2850180"/>
            <a:ext cx="3890809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觀察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目標字，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按已有知識辨識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形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旁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Rectangle 2"/>
          <p:cNvSpPr/>
          <p:nvPr/>
        </p:nvSpPr>
        <p:spPr>
          <a:xfrm>
            <a:off x="879326" y="3974781"/>
            <a:ext cx="3659976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</a:t>
            </a:r>
            <a:r>
              <a:rPr lang="zh-TW" altLang="zh-HK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形旁的意思推測目標字的</a:t>
            </a:r>
            <a:r>
              <a:rPr lang="zh-TW" altLang="zh-HK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含意</a:t>
            </a:r>
            <a:endParaRPr lang="zh-TW" altLang="zh-HK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4" name="群組 43"/>
          <p:cNvGrpSpPr/>
          <p:nvPr/>
        </p:nvGrpSpPr>
        <p:grpSpPr>
          <a:xfrm>
            <a:off x="-6570" y="-1"/>
            <a:ext cx="2866488" cy="747776"/>
            <a:chOff x="0" y="-1"/>
            <a:chExt cx="3914150" cy="1021079"/>
          </a:xfrm>
        </p:grpSpPr>
        <p:grpSp>
          <p:nvGrpSpPr>
            <p:cNvPr id="45" name="群組 44"/>
            <p:cNvGrpSpPr/>
            <p:nvPr/>
          </p:nvGrpSpPr>
          <p:grpSpPr>
            <a:xfrm>
              <a:off x="0" y="-1"/>
              <a:ext cx="3914150" cy="1021079"/>
              <a:chOff x="0" y="-1"/>
              <a:chExt cx="3914150" cy="1021079"/>
            </a:xfrm>
          </p:grpSpPr>
          <p:sp>
            <p:nvSpPr>
              <p:cNvPr id="47" name="五邊形 46"/>
              <p:cNvSpPr/>
              <p:nvPr/>
            </p:nvSpPr>
            <p:spPr>
              <a:xfrm>
                <a:off x="0" y="-1"/>
                <a:ext cx="3914150" cy="1021079"/>
              </a:xfrm>
              <a:prstGeom prst="homePlate">
                <a:avLst/>
              </a:prstGeom>
              <a:solidFill>
                <a:srgbClr val="0090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48" name="五邊形 47"/>
              <p:cNvSpPr/>
              <p:nvPr/>
            </p:nvSpPr>
            <p:spPr>
              <a:xfrm>
                <a:off x="0" y="70727"/>
                <a:ext cx="3806818" cy="883714"/>
              </a:xfrm>
              <a:prstGeom prst="homePlat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46" name="文字方塊 45"/>
            <p:cNvSpPr txBox="1"/>
            <p:nvPr/>
          </p:nvSpPr>
          <p:spPr>
            <a:xfrm>
              <a:off x="143758" y="192703"/>
              <a:ext cx="3213346" cy="63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形</a:t>
              </a:r>
              <a:r>
                <a:rPr lang="zh-TW" altLang="en-US" sz="24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旁推測</a:t>
              </a:r>
              <a:endParaRPr lang="zh-HK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56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7" grpId="0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32650" y="756254"/>
            <a:ext cx="3277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HK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詞義</a:t>
            </a:r>
            <a:r>
              <a:rPr lang="zh-TW" altLang="zh-HK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聯想</a:t>
            </a:r>
            <a:endParaRPr lang="zh-HK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3172" y="174229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3172" y="369694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390" y="2418514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根據目標詞彙的意思，聯繫到學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過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zh-HK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同義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、近義或反義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詞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義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整合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新詞彙的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意思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929390" y="4423122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找出與目標詞彙意思相近的詞彙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找出與目標詞彙意思相反的詞彙</a:t>
            </a:r>
          </a:p>
        </p:txBody>
      </p:sp>
      <p:sp>
        <p:nvSpPr>
          <p:cNvPr id="12" name="矩形 11"/>
          <p:cNvSpPr/>
          <p:nvPr/>
        </p:nvSpPr>
        <p:spPr>
          <a:xfrm>
            <a:off x="593610" y="1403432"/>
            <a:ext cx="2149590" cy="121415"/>
          </a:xfrm>
          <a:prstGeom prst="rect">
            <a:avLst/>
          </a:prstGeom>
          <a:solidFill>
            <a:srgbClr val="009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955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730453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取自：科學科 </a:t>
            </a:r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電的使用</a:t>
            </a:r>
            <a:endParaRPr lang="en-US" altLang="zh-TW" sz="3600" b="1" u="sng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621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724</Words>
  <Application>Microsoft Office PowerPoint</Application>
  <PresentationFormat>如螢幕大小 (4:3)</PresentationFormat>
  <Paragraphs>137</Paragraphs>
  <Slides>18</Slides>
  <Notes>18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7" baseType="lpstr">
      <vt:lpstr>微軟正黑體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詞義聯繫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何謂絶對貧窮和相對貧窮？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CHEUNG, Sum-chi Joanna</cp:lastModifiedBy>
  <cp:revision>71</cp:revision>
  <cp:lastPrinted>2015-11-12T05:59:29Z</cp:lastPrinted>
  <dcterms:created xsi:type="dcterms:W3CDTF">2015-09-18T00:57:23Z</dcterms:created>
  <dcterms:modified xsi:type="dcterms:W3CDTF">2016-03-15T09:18:51Z</dcterms:modified>
</cp:coreProperties>
</file>