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notesMasterIdLst>
    <p:notesMasterId r:id="rId19"/>
  </p:notesMasterIdLst>
  <p:handoutMasterIdLst>
    <p:handoutMasterId r:id="rId20"/>
  </p:handoutMasterIdLst>
  <p:sldIdLst>
    <p:sldId id="261" r:id="rId3"/>
    <p:sldId id="267" r:id="rId4"/>
    <p:sldId id="279" r:id="rId5"/>
    <p:sldId id="268" r:id="rId6"/>
    <p:sldId id="275" r:id="rId7"/>
    <p:sldId id="273" r:id="rId8"/>
    <p:sldId id="277" r:id="rId9"/>
    <p:sldId id="278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</p:sldIdLst>
  <p:sldSz cx="9144000" cy="6858000" type="screen4x3"/>
  <p:notesSz cx="6797675" cy="9928225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885"/>
    <a:srgbClr val="FFEEAA"/>
    <a:srgbClr val="F8B974"/>
    <a:srgbClr val="DEE787"/>
    <a:srgbClr val="F04E2A"/>
    <a:srgbClr val="8BD6F0"/>
    <a:srgbClr val="B9E5FB"/>
    <a:srgbClr val="B5D33D"/>
    <a:srgbClr val="F48472"/>
    <a:srgbClr val="FF8E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中等深淺樣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2" autoAdjust="0"/>
    <p:restoredTop sz="93914" autoAdjust="0"/>
  </p:normalViewPr>
  <p:slideViewPr>
    <p:cSldViewPr snapToGrid="0" showGuides="1">
      <p:cViewPr varScale="1">
        <p:scale>
          <a:sx n="83" d="100"/>
          <a:sy n="83" d="100"/>
        </p:scale>
        <p:origin x="1253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60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BE821-E72A-4417-B3F5-762C42F04217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1CC0A-1CAA-44DF-BC96-7E0B2A252CB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9022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AF2A1-3FBE-42E9-9596-F26DC7A6F25B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93A8F-0D8E-435E-B306-A2EDE14F52EC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52038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0858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2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516008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4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729255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>
                <a:solidFill>
                  <a:prstClr val="black"/>
                </a:solidFill>
              </a:rPr>
              <a:pPr/>
              <a:t>5</a:t>
            </a:fld>
            <a:endParaRPr lang="zh-HK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761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>
                <a:solidFill>
                  <a:prstClr val="black"/>
                </a:solidFill>
              </a:rPr>
              <a:pPr/>
              <a:t>6</a:t>
            </a:fld>
            <a:endParaRPr lang="zh-HK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5222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7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45406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4818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96953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18008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15/3/2016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748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15/3/2016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590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15/3/2016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812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15/3/2016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056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15/3/2016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0841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15/3/2016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1928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15/3/2016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976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15/3/2016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7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17339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15/3/2016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6004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15/3/2016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7498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15/3/2016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907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40403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6257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1155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44184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50146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3928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93906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40862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15/3/2016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968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800" b="1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應用邏輯關係</a:t>
            </a:r>
            <a:r>
              <a:rPr lang="en-US" altLang="zh-TW" sz="4800" b="1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4800" b="1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專科語體</a:t>
            </a:r>
            <a:endParaRPr lang="zh-HK" altLang="en-US" sz="4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7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1769427"/>
            <a:ext cx="8961120" cy="4137660"/>
          </a:xfrm>
          <a:prstGeom prst="rect">
            <a:avLst/>
          </a:prstGeom>
        </p:spPr>
      </p:pic>
      <p:pic>
        <p:nvPicPr>
          <p:cNvPr id="8" name="圖片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475" y="615821"/>
            <a:ext cx="2595050" cy="826517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835398"/>
              </p:ext>
            </p:extLst>
          </p:nvPr>
        </p:nvGraphicFramePr>
        <p:xfrm>
          <a:off x="279918" y="1987419"/>
          <a:ext cx="8584164" cy="36949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3555"/>
                <a:gridCol w="3409956"/>
                <a:gridCol w="3410653"/>
              </a:tblGrid>
              <a:tr h="5982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04E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5D3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事物</a:t>
                      </a:r>
                      <a:r>
                        <a:rPr lang="en-US" sz="2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1</a:t>
                      </a:r>
                      <a:endParaRPr lang="zh-TW" sz="12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04E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04E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04E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04E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847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事物</a:t>
                      </a:r>
                      <a:r>
                        <a:rPr lang="en-US" sz="2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2</a:t>
                      </a:r>
                      <a:endParaRPr lang="zh-TW" sz="12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04E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04E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04E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04E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8472"/>
                    </a:solidFill>
                  </a:tcPr>
                </a:tc>
              </a:tr>
              <a:tr h="10322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甲方面</a:t>
                      </a:r>
                      <a:endParaRPr lang="zh-TW" sz="14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B5D3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5D3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5D3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5D3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78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B5D3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5D3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04E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5D3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78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B5D3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B5D3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04E2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B5D3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787"/>
                    </a:solidFill>
                  </a:tcPr>
                </a:tc>
              </a:tr>
              <a:tr h="10322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乙方面</a:t>
                      </a:r>
                      <a:endParaRPr lang="zh-TW" sz="14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8BD6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BD6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5D3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BD6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5F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8BD6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BD6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5D3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BD6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5F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8BD6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8BD6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B5D3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BD6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5FB"/>
                    </a:solidFill>
                  </a:tcPr>
                </a:tc>
              </a:tr>
              <a:tr h="10322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丙方面</a:t>
                      </a:r>
                      <a:endParaRPr lang="zh-TW" sz="14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8B9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8B9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BD6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8B9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EA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8B9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8B9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BD6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8B9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EA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F8B9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8B9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8BD6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8B9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EA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3498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圖片 25" descr="t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042" y="690275"/>
            <a:ext cx="2619913" cy="84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圖片 24" descr="l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82" y="1679741"/>
            <a:ext cx="8192835" cy="1406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群組 3"/>
          <p:cNvGrpSpPr/>
          <p:nvPr/>
        </p:nvGrpSpPr>
        <p:grpSpPr>
          <a:xfrm>
            <a:off x="422281" y="3314393"/>
            <a:ext cx="8299437" cy="2957810"/>
            <a:chOff x="0" y="0"/>
            <a:chExt cx="9778701" cy="3485478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9778701" cy="3485478"/>
            </a:xfrm>
            <a:prstGeom prst="rect">
              <a:avLst/>
            </a:prstGeom>
            <a:solidFill>
              <a:schemeClr val="bg1"/>
            </a:solidFill>
            <a:ln w="127000">
              <a:solidFill>
                <a:srgbClr val="B9EDD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/>
            </a:p>
          </p:txBody>
        </p:sp>
        <p:grpSp>
          <p:nvGrpSpPr>
            <p:cNvPr id="6" name="群組 5"/>
            <p:cNvGrpSpPr/>
            <p:nvPr/>
          </p:nvGrpSpPr>
          <p:grpSpPr>
            <a:xfrm>
              <a:off x="150607" y="150607"/>
              <a:ext cx="2775473" cy="3195021"/>
              <a:chOff x="0" y="0"/>
              <a:chExt cx="3055172" cy="3195021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0" y="0"/>
                <a:ext cx="3055172" cy="3195021"/>
              </a:xfrm>
              <a:prstGeom prst="rect">
                <a:avLst/>
              </a:prstGeom>
              <a:gradFill>
                <a:gsLst>
                  <a:gs pos="0">
                    <a:srgbClr val="F7BE02"/>
                  </a:gs>
                  <a:gs pos="100000">
                    <a:srgbClr val="E65208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75304" y="96818"/>
                <a:ext cx="2892238" cy="3022413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</p:grpSp>
        <p:grpSp>
          <p:nvGrpSpPr>
            <p:cNvPr id="7" name="群組 6"/>
            <p:cNvGrpSpPr/>
            <p:nvPr/>
          </p:nvGrpSpPr>
          <p:grpSpPr>
            <a:xfrm>
              <a:off x="6863379" y="150607"/>
              <a:ext cx="2775473" cy="3195021"/>
              <a:chOff x="0" y="0"/>
              <a:chExt cx="3055172" cy="3195021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0" y="0"/>
                <a:ext cx="3055172" cy="3195021"/>
              </a:xfrm>
              <a:prstGeom prst="rect">
                <a:avLst/>
              </a:prstGeom>
              <a:gradFill>
                <a:gsLst>
                  <a:gs pos="0">
                    <a:srgbClr val="AADEE8"/>
                  </a:gs>
                  <a:gs pos="100000">
                    <a:srgbClr val="55B0BC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75304" y="96818"/>
                <a:ext cx="2892238" cy="3022413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</p:grpSp>
        <p:grpSp>
          <p:nvGrpSpPr>
            <p:cNvPr id="8" name="群組 7"/>
            <p:cNvGrpSpPr/>
            <p:nvPr/>
          </p:nvGrpSpPr>
          <p:grpSpPr>
            <a:xfrm>
              <a:off x="3550024" y="150607"/>
              <a:ext cx="2775473" cy="3195021"/>
              <a:chOff x="0" y="0"/>
              <a:chExt cx="3055172" cy="3195021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0" y="0"/>
                <a:ext cx="3055172" cy="3195021"/>
              </a:xfrm>
              <a:prstGeom prst="rect">
                <a:avLst/>
              </a:prstGeom>
              <a:gradFill>
                <a:gsLst>
                  <a:gs pos="0">
                    <a:srgbClr val="BC7CBD"/>
                  </a:gs>
                  <a:gs pos="100000">
                    <a:srgbClr val="824F7A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75304" y="96818"/>
                <a:ext cx="2892238" cy="3022413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 dirty="0"/>
              </a:p>
            </p:txBody>
          </p:sp>
        </p:grpSp>
      </p:grpSp>
      <p:grpSp>
        <p:nvGrpSpPr>
          <p:cNvPr id="15" name="群組 14"/>
          <p:cNvGrpSpPr/>
          <p:nvPr/>
        </p:nvGrpSpPr>
        <p:grpSpPr>
          <a:xfrm>
            <a:off x="5830575" y="3719665"/>
            <a:ext cx="409575" cy="2174240"/>
            <a:chOff x="161364" y="0"/>
            <a:chExt cx="409575" cy="2174240"/>
          </a:xfrm>
        </p:grpSpPr>
        <p:pic>
          <p:nvPicPr>
            <p:cNvPr id="16" name="圖片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1364" y="0"/>
              <a:ext cx="409575" cy="528320"/>
            </a:xfrm>
            <a:prstGeom prst="rect">
              <a:avLst/>
            </a:prstGeom>
          </p:spPr>
        </p:pic>
        <p:pic>
          <p:nvPicPr>
            <p:cNvPr id="18" name="圖片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1364" y="1645920"/>
              <a:ext cx="409575" cy="528320"/>
            </a:xfrm>
            <a:prstGeom prst="rect">
              <a:avLst/>
            </a:prstGeom>
          </p:spPr>
        </p:pic>
      </p:grpSp>
      <p:grpSp>
        <p:nvGrpSpPr>
          <p:cNvPr id="19" name="群組 18"/>
          <p:cNvGrpSpPr/>
          <p:nvPr/>
        </p:nvGrpSpPr>
        <p:grpSpPr>
          <a:xfrm>
            <a:off x="2999520" y="3768531"/>
            <a:ext cx="409575" cy="2174240"/>
            <a:chOff x="161364" y="0"/>
            <a:chExt cx="409575" cy="2174240"/>
          </a:xfrm>
        </p:grpSpPr>
        <p:pic>
          <p:nvPicPr>
            <p:cNvPr id="20" name="圖片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1364" y="0"/>
              <a:ext cx="409575" cy="528320"/>
            </a:xfrm>
            <a:prstGeom prst="rect">
              <a:avLst/>
            </a:prstGeom>
          </p:spPr>
        </p:pic>
        <p:pic>
          <p:nvPicPr>
            <p:cNvPr id="22" name="圖片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1364" y="1645920"/>
              <a:ext cx="409575" cy="528320"/>
            </a:xfrm>
            <a:prstGeom prst="rect">
              <a:avLst/>
            </a:prstGeom>
          </p:spPr>
        </p:pic>
      </p:grpSp>
      <p:sp>
        <p:nvSpPr>
          <p:cNvPr id="3" name="Rectangle 31"/>
          <p:cNvSpPr>
            <a:spLocks noChangeArrowheads="1"/>
          </p:cNvSpPr>
          <p:nvPr/>
        </p:nvSpPr>
        <p:spPr bwMode="auto">
          <a:xfrm>
            <a:off x="0" y="7091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25477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群組 35"/>
          <p:cNvGrpSpPr/>
          <p:nvPr/>
        </p:nvGrpSpPr>
        <p:grpSpPr>
          <a:xfrm>
            <a:off x="1143389" y="748708"/>
            <a:ext cx="7767346" cy="5385132"/>
            <a:chOff x="1143389" y="487455"/>
            <a:chExt cx="7767346" cy="5385132"/>
          </a:xfrm>
        </p:grpSpPr>
        <p:grpSp>
          <p:nvGrpSpPr>
            <p:cNvPr id="32" name="群組 31"/>
            <p:cNvGrpSpPr/>
            <p:nvPr/>
          </p:nvGrpSpPr>
          <p:grpSpPr>
            <a:xfrm>
              <a:off x="1143389" y="487455"/>
              <a:ext cx="7767346" cy="1127051"/>
              <a:chOff x="1143389" y="487455"/>
              <a:chExt cx="7767346" cy="1127051"/>
            </a:xfrm>
          </p:grpSpPr>
          <p:grpSp>
            <p:nvGrpSpPr>
              <p:cNvPr id="2" name="群組 1"/>
              <p:cNvGrpSpPr/>
              <p:nvPr/>
            </p:nvGrpSpPr>
            <p:grpSpPr>
              <a:xfrm>
                <a:off x="1143389" y="487455"/>
                <a:ext cx="1752073" cy="1127051"/>
                <a:chOff x="0" y="0"/>
                <a:chExt cx="1990165" cy="1280160"/>
              </a:xfrm>
            </p:grpSpPr>
            <p:sp>
              <p:nvSpPr>
                <p:cNvPr id="3" name="流程圖: 換頁接點 2"/>
                <p:cNvSpPr/>
                <p:nvPr/>
              </p:nvSpPr>
              <p:spPr>
                <a:xfrm>
                  <a:off x="0" y="0"/>
                  <a:ext cx="1990165" cy="1280160"/>
                </a:xfrm>
                <a:prstGeom prst="flowChartOffpageConnector">
                  <a:avLst/>
                </a:prstGeom>
                <a:solidFill>
                  <a:srgbClr val="CFE9F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TW" altLang="en-US"/>
                </a:p>
              </p:txBody>
            </p:sp>
            <p:sp>
              <p:nvSpPr>
                <p:cNvPr id="4" name="矩形 3"/>
                <p:cNvSpPr/>
                <p:nvPr/>
              </p:nvSpPr>
              <p:spPr>
                <a:xfrm>
                  <a:off x="96819" y="86062"/>
                  <a:ext cx="1796528" cy="849854"/>
                </a:xfrm>
                <a:prstGeom prst="rect">
                  <a:avLst/>
                </a:prstGeom>
                <a:solidFill>
                  <a:schemeClr val="bg1">
                    <a:alpha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zh-TW" sz="2200" b="1" kern="100">
                      <a:solidFill>
                        <a:srgbClr val="262626"/>
                      </a:solidFill>
                      <a:effectLst/>
                      <a:ea typeface="標楷體" panose="03000509000000000000" pitchFamily="65" charset="-120"/>
                      <a:cs typeface="Times New Roman" panose="02020603050405020304" pitchFamily="18" charset="0"/>
                    </a:rPr>
                    <a:t>事件</a:t>
                  </a:r>
                  <a:endParaRPr lang="zh-TW" sz="1200" kern="100">
                    <a:effectLst/>
                    <a:ea typeface="新細明體" panose="02020500000000000000" pitchFamily="18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" name="等腰三角形 4"/>
                <p:cNvSpPr/>
                <p:nvPr/>
              </p:nvSpPr>
              <p:spPr>
                <a:xfrm rot="10800000">
                  <a:off x="462579" y="1032734"/>
                  <a:ext cx="1054250" cy="172122"/>
                </a:xfrm>
                <a:prstGeom prst="triangle">
                  <a:avLst/>
                </a:prstGeom>
                <a:solidFill>
                  <a:srgbClr val="A5DDE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TW" altLang="en-US"/>
                </a:p>
              </p:txBody>
            </p:sp>
          </p:grpSp>
          <p:grpSp>
            <p:nvGrpSpPr>
              <p:cNvPr id="17" name="群組 16"/>
              <p:cNvGrpSpPr/>
              <p:nvPr/>
            </p:nvGrpSpPr>
            <p:grpSpPr>
              <a:xfrm>
                <a:off x="3133479" y="487455"/>
                <a:ext cx="5777256" cy="909021"/>
                <a:chOff x="0" y="0"/>
                <a:chExt cx="1990090" cy="1032734"/>
              </a:xfrm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0" y="0"/>
                  <a:ext cx="1990090" cy="1032734"/>
                </a:xfrm>
                <a:prstGeom prst="rect">
                  <a:avLst/>
                </a:prstGeom>
                <a:solidFill>
                  <a:srgbClr val="CFE9F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TW" altLang="en-US"/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>
                  <a:off x="31570" y="96777"/>
                  <a:ext cx="1922633" cy="849854"/>
                </a:xfrm>
                <a:prstGeom prst="rect">
                  <a:avLst/>
                </a:prstGeom>
                <a:solidFill>
                  <a:schemeClr val="bg1">
                    <a:alpha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US" sz="1200" kern="100">
                      <a:effectLst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 </a:t>
                  </a:r>
                  <a:endParaRPr lang="zh-TW" sz="1200" kern="100">
                    <a:effectLst/>
                    <a:ea typeface="新細明體" panose="02020500000000000000" pitchFamily="18" charset="-12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33" name="群組 32"/>
            <p:cNvGrpSpPr/>
            <p:nvPr/>
          </p:nvGrpSpPr>
          <p:grpSpPr>
            <a:xfrm>
              <a:off x="1144659" y="1661091"/>
              <a:ext cx="7766076" cy="1127051"/>
              <a:chOff x="1144659" y="1661091"/>
              <a:chExt cx="7766076" cy="1127051"/>
            </a:xfrm>
          </p:grpSpPr>
          <p:grpSp>
            <p:nvGrpSpPr>
              <p:cNvPr id="6" name="群組 5"/>
              <p:cNvGrpSpPr/>
              <p:nvPr/>
            </p:nvGrpSpPr>
            <p:grpSpPr>
              <a:xfrm>
                <a:off x="1144659" y="1661091"/>
                <a:ext cx="1752073" cy="1127051"/>
                <a:chOff x="0" y="0"/>
                <a:chExt cx="1990165" cy="1280160"/>
              </a:xfrm>
            </p:grpSpPr>
            <p:sp>
              <p:nvSpPr>
                <p:cNvPr id="7" name="流程圖: 換頁接點 6"/>
                <p:cNvSpPr/>
                <p:nvPr/>
              </p:nvSpPr>
              <p:spPr>
                <a:xfrm>
                  <a:off x="0" y="0"/>
                  <a:ext cx="1990165" cy="1280160"/>
                </a:xfrm>
                <a:prstGeom prst="flowChartOffpageConnector">
                  <a:avLst/>
                </a:prstGeom>
                <a:solidFill>
                  <a:srgbClr val="FF8E7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TW" altLang="en-US"/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>
                  <a:off x="96819" y="86062"/>
                  <a:ext cx="1796528" cy="849854"/>
                </a:xfrm>
                <a:prstGeom prst="rect">
                  <a:avLst/>
                </a:prstGeom>
                <a:solidFill>
                  <a:schemeClr val="bg1">
                    <a:alpha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zh-TW" sz="2200" b="1" kern="100" dirty="0">
                      <a:solidFill>
                        <a:srgbClr val="262626"/>
                      </a:solidFill>
                      <a:effectLst/>
                      <a:ea typeface="標楷體" panose="03000509000000000000" pitchFamily="65" charset="-120"/>
                      <a:cs typeface="Times New Roman" panose="02020603050405020304" pitchFamily="18" charset="0"/>
                    </a:rPr>
                    <a:t>困難</a:t>
                  </a:r>
                  <a:endParaRPr lang="zh-TW" sz="1200" kern="100" dirty="0">
                    <a:effectLst/>
                    <a:ea typeface="新細明體" panose="02020500000000000000" pitchFamily="18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" name="等腰三角形 8"/>
                <p:cNvSpPr/>
                <p:nvPr/>
              </p:nvSpPr>
              <p:spPr>
                <a:xfrm rot="10800000">
                  <a:off x="462579" y="1032734"/>
                  <a:ext cx="1054250" cy="172122"/>
                </a:xfrm>
                <a:prstGeom prst="triangle">
                  <a:avLst/>
                </a:prstGeom>
                <a:solidFill>
                  <a:srgbClr val="E8441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TW" altLang="en-US"/>
                </a:p>
              </p:txBody>
            </p:sp>
          </p:grpSp>
          <p:grpSp>
            <p:nvGrpSpPr>
              <p:cNvPr id="20" name="群組 19"/>
              <p:cNvGrpSpPr/>
              <p:nvPr/>
            </p:nvGrpSpPr>
            <p:grpSpPr>
              <a:xfrm>
                <a:off x="3133479" y="1661091"/>
                <a:ext cx="5777256" cy="909021"/>
                <a:chOff x="0" y="0"/>
                <a:chExt cx="1990090" cy="1032734"/>
              </a:xfrm>
            </p:grpSpPr>
            <p:sp>
              <p:nvSpPr>
                <p:cNvPr id="21" name="矩形 20"/>
                <p:cNvSpPr/>
                <p:nvPr/>
              </p:nvSpPr>
              <p:spPr>
                <a:xfrm>
                  <a:off x="0" y="0"/>
                  <a:ext cx="1990090" cy="1032734"/>
                </a:xfrm>
                <a:prstGeom prst="rect">
                  <a:avLst/>
                </a:prstGeom>
                <a:solidFill>
                  <a:srgbClr val="FF8E7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TW" altLang="en-US"/>
                </a:p>
              </p:txBody>
            </p:sp>
            <p:sp>
              <p:nvSpPr>
                <p:cNvPr id="22" name="矩形 21"/>
                <p:cNvSpPr/>
                <p:nvPr/>
              </p:nvSpPr>
              <p:spPr>
                <a:xfrm>
                  <a:off x="31570" y="96777"/>
                  <a:ext cx="1922633" cy="849854"/>
                </a:xfrm>
                <a:prstGeom prst="rect">
                  <a:avLst/>
                </a:prstGeom>
                <a:solidFill>
                  <a:schemeClr val="bg1">
                    <a:alpha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US" sz="1200" kern="100">
                      <a:effectLst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 </a:t>
                  </a:r>
                  <a:endParaRPr lang="zh-TW" sz="1200" kern="100">
                    <a:effectLst/>
                    <a:ea typeface="新細明體" panose="02020500000000000000" pitchFamily="18" charset="-12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34" name="群組 33"/>
            <p:cNvGrpSpPr/>
            <p:nvPr/>
          </p:nvGrpSpPr>
          <p:grpSpPr>
            <a:xfrm>
              <a:off x="1143389" y="2852543"/>
              <a:ext cx="7767346" cy="1941033"/>
              <a:chOff x="1143389" y="2852543"/>
              <a:chExt cx="7767346" cy="1941033"/>
            </a:xfrm>
          </p:grpSpPr>
          <p:grpSp>
            <p:nvGrpSpPr>
              <p:cNvPr id="10" name="群組 9"/>
              <p:cNvGrpSpPr/>
              <p:nvPr/>
            </p:nvGrpSpPr>
            <p:grpSpPr>
              <a:xfrm>
                <a:off x="1143389" y="2852543"/>
                <a:ext cx="1752073" cy="1941033"/>
                <a:chOff x="0" y="-1"/>
                <a:chExt cx="1990165" cy="2205317"/>
              </a:xfrm>
            </p:grpSpPr>
            <p:sp>
              <p:nvSpPr>
                <p:cNvPr id="11" name="流程圖: 換頁接點 10"/>
                <p:cNvSpPr/>
                <p:nvPr/>
              </p:nvSpPr>
              <p:spPr>
                <a:xfrm>
                  <a:off x="0" y="-1"/>
                  <a:ext cx="1990165" cy="2205317"/>
                </a:xfrm>
                <a:prstGeom prst="flowChartOffpageConnector">
                  <a:avLst/>
                </a:prstGeom>
                <a:solidFill>
                  <a:srgbClr val="FCE99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TW" altLang="en-US"/>
                </a:p>
              </p:txBody>
            </p:sp>
            <p:sp>
              <p:nvSpPr>
                <p:cNvPr id="12" name="矩形 11"/>
                <p:cNvSpPr/>
                <p:nvPr/>
              </p:nvSpPr>
              <p:spPr>
                <a:xfrm>
                  <a:off x="96815" y="86038"/>
                  <a:ext cx="1796528" cy="1581395"/>
                </a:xfrm>
                <a:prstGeom prst="rect">
                  <a:avLst/>
                </a:prstGeom>
                <a:solidFill>
                  <a:schemeClr val="bg1">
                    <a:alpha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zh-TW" sz="2200" b="1" kern="100">
                      <a:solidFill>
                        <a:srgbClr val="262626"/>
                      </a:solidFill>
                      <a:effectLst/>
                      <a:ea typeface="標楷體" panose="03000509000000000000" pitchFamily="65" charset="-120"/>
                      <a:cs typeface="Times New Roman" panose="02020603050405020304" pitchFamily="18" charset="0"/>
                    </a:rPr>
                    <a:t>解決辦法</a:t>
                  </a:r>
                  <a:endParaRPr lang="zh-TW" sz="1200" kern="100">
                    <a:effectLst/>
                    <a:ea typeface="新細明體" panose="02020500000000000000" pitchFamily="18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" name="等腰三角形 12"/>
                <p:cNvSpPr/>
                <p:nvPr/>
              </p:nvSpPr>
              <p:spPr>
                <a:xfrm rot="10800000">
                  <a:off x="462562" y="1860568"/>
                  <a:ext cx="1054250" cy="247928"/>
                </a:xfrm>
                <a:prstGeom prst="triangle">
                  <a:avLst/>
                </a:prstGeom>
                <a:solidFill>
                  <a:srgbClr val="F4930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TW" altLang="en-US"/>
                </a:p>
              </p:txBody>
            </p:sp>
          </p:grpSp>
          <p:grpSp>
            <p:nvGrpSpPr>
              <p:cNvPr id="23" name="群組 22"/>
              <p:cNvGrpSpPr/>
              <p:nvPr/>
            </p:nvGrpSpPr>
            <p:grpSpPr>
              <a:xfrm>
                <a:off x="3133479" y="2852543"/>
                <a:ext cx="5777256" cy="1572058"/>
                <a:chOff x="0" y="0"/>
                <a:chExt cx="1990090" cy="1032734"/>
              </a:xfrm>
            </p:grpSpPr>
            <p:sp>
              <p:nvSpPr>
                <p:cNvPr id="24" name="矩形 23"/>
                <p:cNvSpPr/>
                <p:nvPr/>
              </p:nvSpPr>
              <p:spPr>
                <a:xfrm>
                  <a:off x="0" y="0"/>
                  <a:ext cx="1990090" cy="1032734"/>
                </a:xfrm>
                <a:prstGeom prst="rect">
                  <a:avLst/>
                </a:prstGeom>
                <a:solidFill>
                  <a:srgbClr val="FCE99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TW" altLang="en-US"/>
                </a:p>
              </p:txBody>
            </p:sp>
            <p:sp>
              <p:nvSpPr>
                <p:cNvPr id="25" name="矩形 24"/>
                <p:cNvSpPr/>
                <p:nvPr/>
              </p:nvSpPr>
              <p:spPr>
                <a:xfrm>
                  <a:off x="31570" y="53198"/>
                  <a:ext cx="1922633" cy="910840"/>
                </a:xfrm>
                <a:prstGeom prst="rect">
                  <a:avLst/>
                </a:prstGeom>
                <a:solidFill>
                  <a:schemeClr val="bg1">
                    <a:alpha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US" sz="1200" kern="100">
                      <a:effectLst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 </a:t>
                  </a:r>
                  <a:endParaRPr lang="zh-TW" sz="1200" kern="100">
                    <a:effectLst/>
                    <a:ea typeface="新細明體" panose="02020500000000000000" pitchFamily="18" charset="-12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35" name="群組 34"/>
            <p:cNvGrpSpPr/>
            <p:nvPr/>
          </p:nvGrpSpPr>
          <p:grpSpPr>
            <a:xfrm>
              <a:off x="1143389" y="4963566"/>
              <a:ext cx="7767346" cy="909021"/>
              <a:chOff x="1143389" y="4963566"/>
              <a:chExt cx="7767346" cy="909021"/>
            </a:xfrm>
          </p:grpSpPr>
          <p:grpSp>
            <p:nvGrpSpPr>
              <p:cNvPr id="14" name="群組 13"/>
              <p:cNvGrpSpPr/>
              <p:nvPr/>
            </p:nvGrpSpPr>
            <p:grpSpPr>
              <a:xfrm>
                <a:off x="1143389" y="4963566"/>
                <a:ext cx="1752073" cy="909021"/>
                <a:chOff x="0" y="0"/>
                <a:chExt cx="1990090" cy="1032734"/>
              </a:xfrm>
            </p:grpSpPr>
            <p:sp>
              <p:nvSpPr>
                <p:cNvPr id="15" name="矩形 14"/>
                <p:cNvSpPr/>
                <p:nvPr/>
              </p:nvSpPr>
              <p:spPr>
                <a:xfrm>
                  <a:off x="0" y="0"/>
                  <a:ext cx="1990090" cy="1032734"/>
                </a:xfrm>
                <a:prstGeom prst="rect">
                  <a:avLst/>
                </a:prstGeom>
                <a:solidFill>
                  <a:srgbClr val="DEE78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TW" altLang="en-US"/>
                </a:p>
              </p:txBody>
            </p:sp>
            <p:sp>
              <p:nvSpPr>
                <p:cNvPr id="16" name="矩形 15"/>
                <p:cNvSpPr/>
                <p:nvPr/>
              </p:nvSpPr>
              <p:spPr>
                <a:xfrm>
                  <a:off x="96819" y="96819"/>
                  <a:ext cx="1796460" cy="849854"/>
                </a:xfrm>
                <a:prstGeom prst="rect">
                  <a:avLst/>
                </a:prstGeom>
                <a:solidFill>
                  <a:schemeClr val="bg1">
                    <a:alpha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zh-TW" sz="2200" b="1" kern="100">
                      <a:solidFill>
                        <a:srgbClr val="262626"/>
                      </a:solidFill>
                      <a:effectLst/>
                      <a:ea typeface="標楷體" panose="03000509000000000000" pitchFamily="65" charset="-120"/>
                      <a:cs typeface="Times New Roman" panose="02020603050405020304" pitchFamily="18" charset="0"/>
                    </a:rPr>
                    <a:t>預期結果</a:t>
                  </a:r>
                  <a:endParaRPr lang="zh-TW" sz="1200" kern="100">
                    <a:effectLst/>
                    <a:ea typeface="新細明體" panose="02020500000000000000" pitchFamily="18" charset="-12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6" name="群組 25"/>
              <p:cNvGrpSpPr/>
              <p:nvPr/>
            </p:nvGrpSpPr>
            <p:grpSpPr>
              <a:xfrm>
                <a:off x="3133479" y="4963566"/>
                <a:ext cx="5777256" cy="909021"/>
                <a:chOff x="0" y="0"/>
                <a:chExt cx="1990090" cy="1032734"/>
              </a:xfrm>
            </p:grpSpPr>
            <p:sp>
              <p:nvSpPr>
                <p:cNvPr id="27" name="矩形 26"/>
                <p:cNvSpPr/>
                <p:nvPr/>
              </p:nvSpPr>
              <p:spPr>
                <a:xfrm>
                  <a:off x="0" y="0"/>
                  <a:ext cx="1990090" cy="1032734"/>
                </a:xfrm>
                <a:prstGeom prst="rect">
                  <a:avLst/>
                </a:prstGeom>
                <a:solidFill>
                  <a:srgbClr val="DEE78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TW" altLang="en-US"/>
                </a:p>
              </p:txBody>
            </p:sp>
            <p:sp>
              <p:nvSpPr>
                <p:cNvPr id="28" name="矩形 27"/>
                <p:cNvSpPr/>
                <p:nvPr/>
              </p:nvSpPr>
              <p:spPr>
                <a:xfrm>
                  <a:off x="31570" y="96777"/>
                  <a:ext cx="1922633" cy="849854"/>
                </a:xfrm>
                <a:prstGeom prst="rect">
                  <a:avLst/>
                </a:prstGeom>
                <a:solidFill>
                  <a:schemeClr val="bg1">
                    <a:alpha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US" sz="1200" kern="100">
                      <a:effectLst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 </a:t>
                  </a:r>
                  <a:endParaRPr lang="zh-TW" sz="1200" kern="100">
                    <a:effectLst/>
                    <a:ea typeface="新細明體" panose="02020500000000000000" pitchFamily="18" charset="-120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pic>
        <p:nvPicPr>
          <p:cNvPr id="4110" name="圖片 2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29" y="2518569"/>
            <a:ext cx="581025" cy="182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3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18034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圖片 31" descr="F:\2015EDB-part2\EDB-CLASP\CLASP_Phrase3\table-chinese-strategy\top-2-1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946" y="60272"/>
            <a:ext cx="1970108" cy="48041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" name="群組 36"/>
          <p:cNvGrpSpPr/>
          <p:nvPr/>
        </p:nvGrpSpPr>
        <p:grpSpPr>
          <a:xfrm>
            <a:off x="1349057" y="617570"/>
            <a:ext cx="6445885" cy="914400"/>
            <a:chOff x="1349057" y="617570"/>
            <a:chExt cx="6445885" cy="914400"/>
          </a:xfrm>
        </p:grpSpPr>
        <p:pic>
          <p:nvPicPr>
            <p:cNvPr id="29" name="圖片 28" descr="C:\Users\sharonynchan\Desktop\EDB-CLASP\CLASP_Phrase3\table-chinese-strategy\background-for table3-3.png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9632" y="617570"/>
              <a:ext cx="1845310" cy="914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圖片 29" descr="C:\Users\sharonynchan\Desktop\EDB-CLASP\CLASP_Phrase3\table-chinese-strategy\background-for table3-2.png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4107" y="617570"/>
              <a:ext cx="1845310" cy="914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圖片 30" descr="C:\Users\sharonynchan\Desktop\EDB-CLASP\CLASP_Phrase3\table-chinese-strategy\background-for table3-1.png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9057" y="617570"/>
              <a:ext cx="1845310" cy="914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3" name="文字方塊 27"/>
            <p:cNvSpPr txBox="1"/>
            <p:nvPr/>
          </p:nvSpPr>
          <p:spPr>
            <a:xfrm>
              <a:off x="1349057" y="673743"/>
              <a:ext cx="576580" cy="55788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TW" sz="1600" kern="100">
                  <a:effectLst/>
                  <a:ea typeface="標楷體" panose="03000509000000000000" pitchFamily="65" charset="-120"/>
                  <a:cs typeface="Times New Roman" panose="02020603050405020304" pitchFamily="18" charset="0"/>
                </a:rPr>
                <a:t>時間</a:t>
              </a:r>
              <a:endParaRPr lang="zh-TW" sz="16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34" name="文字方塊 28"/>
            <p:cNvSpPr txBox="1"/>
            <p:nvPr/>
          </p:nvSpPr>
          <p:spPr>
            <a:xfrm>
              <a:off x="3650932" y="669062"/>
              <a:ext cx="576580" cy="55788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TW" sz="1600" kern="100">
                  <a:effectLst/>
                  <a:ea typeface="標楷體" panose="03000509000000000000" pitchFamily="65" charset="-120"/>
                  <a:cs typeface="Times New Roman" panose="02020603050405020304" pitchFamily="18" charset="0"/>
                </a:rPr>
                <a:t>人物</a:t>
              </a:r>
              <a:endParaRPr lang="zh-TW" sz="16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35" name="文字方塊 29"/>
            <p:cNvSpPr txBox="1"/>
            <p:nvPr/>
          </p:nvSpPr>
          <p:spPr>
            <a:xfrm>
              <a:off x="5948362" y="671009"/>
              <a:ext cx="576580" cy="55788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TW" sz="1600" kern="100" dirty="0">
                  <a:effectLst/>
                  <a:ea typeface="標楷體" panose="03000509000000000000" pitchFamily="65" charset="-120"/>
                  <a:cs typeface="Times New Roman" panose="02020603050405020304" pitchFamily="18" charset="0"/>
                </a:rPr>
                <a:t>地點</a:t>
              </a:r>
              <a:endParaRPr lang="zh-TW" sz="1600" kern="100" dirty="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6" name="群組 35"/>
          <p:cNvGrpSpPr/>
          <p:nvPr/>
        </p:nvGrpSpPr>
        <p:grpSpPr>
          <a:xfrm>
            <a:off x="167951" y="1582002"/>
            <a:ext cx="8808098" cy="857857"/>
            <a:chOff x="177281" y="1853870"/>
            <a:chExt cx="8808098" cy="857857"/>
          </a:xfrm>
        </p:grpSpPr>
        <p:sp>
          <p:nvSpPr>
            <p:cNvPr id="28" name="等腰三角形 27"/>
            <p:cNvSpPr/>
            <p:nvPr/>
          </p:nvSpPr>
          <p:spPr>
            <a:xfrm rot="10800000">
              <a:off x="3833812" y="2492652"/>
              <a:ext cx="1476375" cy="219075"/>
            </a:xfrm>
            <a:prstGeom prst="triangle">
              <a:avLst/>
            </a:prstGeom>
            <a:solidFill>
              <a:srgbClr val="F6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177281" y="1853870"/>
              <a:ext cx="8808098" cy="568694"/>
            </a:xfrm>
            <a:prstGeom prst="rect">
              <a:avLst/>
            </a:prstGeom>
            <a:solidFill>
              <a:schemeClr val="bg1"/>
            </a:solidFill>
            <a:ln w="38100" cmpd="thickThin">
              <a:solidFill>
                <a:srgbClr val="F04E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7" name="文字方塊 26"/>
            <p:cNvSpPr txBox="1"/>
            <p:nvPr/>
          </p:nvSpPr>
          <p:spPr>
            <a:xfrm>
              <a:off x="195942" y="1895929"/>
              <a:ext cx="87707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起因</a:t>
              </a:r>
              <a:endParaRPr lang="zh-HK" altLang="en-US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grpSp>
        <p:nvGrpSpPr>
          <p:cNvPr id="50" name="群組 49"/>
          <p:cNvGrpSpPr/>
          <p:nvPr/>
        </p:nvGrpSpPr>
        <p:grpSpPr>
          <a:xfrm>
            <a:off x="158621" y="2511455"/>
            <a:ext cx="8808098" cy="857857"/>
            <a:chOff x="177281" y="1853870"/>
            <a:chExt cx="8808098" cy="857857"/>
          </a:xfrm>
        </p:grpSpPr>
        <p:sp>
          <p:nvSpPr>
            <p:cNvPr id="51" name="等腰三角形 50"/>
            <p:cNvSpPr/>
            <p:nvPr/>
          </p:nvSpPr>
          <p:spPr>
            <a:xfrm rot="10800000">
              <a:off x="3833812" y="2492652"/>
              <a:ext cx="1476375" cy="219075"/>
            </a:xfrm>
            <a:prstGeom prst="triangle">
              <a:avLst/>
            </a:prstGeom>
            <a:solidFill>
              <a:srgbClr val="F6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177281" y="1853870"/>
              <a:ext cx="8808098" cy="568694"/>
            </a:xfrm>
            <a:prstGeom prst="rect">
              <a:avLst/>
            </a:prstGeom>
            <a:solidFill>
              <a:schemeClr val="bg1"/>
            </a:solidFill>
            <a:ln w="38100" cmpd="thickThin">
              <a:solidFill>
                <a:srgbClr val="F04E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53" name="文字方塊 52"/>
            <p:cNvSpPr txBox="1"/>
            <p:nvPr/>
          </p:nvSpPr>
          <p:spPr>
            <a:xfrm>
              <a:off x="195942" y="1895929"/>
              <a:ext cx="87707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zh-HK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首先發生</a:t>
              </a:r>
              <a:r>
                <a:rPr lang="en-US" altLang="zh-HK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/</a:t>
              </a:r>
              <a:r>
                <a:rPr lang="zh-TW" altLang="zh-HK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提及甚麼</a:t>
              </a:r>
              <a:r>
                <a:rPr lang="zh-TW" altLang="zh-HK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事</a:t>
              </a:r>
              <a:r>
                <a:rPr lang="zh-TW" altLang="en-US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？</a:t>
              </a:r>
              <a:endParaRPr lang="zh-HK" altLang="en-US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grpSp>
        <p:nvGrpSpPr>
          <p:cNvPr id="54" name="群組 53"/>
          <p:cNvGrpSpPr/>
          <p:nvPr/>
        </p:nvGrpSpPr>
        <p:grpSpPr>
          <a:xfrm>
            <a:off x="158621" y="3439401"/>
            <a:ext cx="8808098" cy="857857"/>
            <a:chOff x="177281" y="1853870"/>
            <a:chExt cx="8808098" cy="857857"/>
          </a:xfrm>
        </p:grpSpPr>
        <p:sp>
          <p:nvSpPr>
            <p:cNvPr id="55" name="等腰三角形 54"/>
            <p:cNvSpPr/>
            <p:nvPr/>
          </p:nvSpPr>
          <p:spPr>
            <a:xfrm rot="10800000">
              <a:off x="3833812" y="2492652"/>
              <a:ext cx="1476375" cy="219075"/>
            </a:xfrm>
            <a:prstGeom prst="triangle">
              <a:avLst/>
            </a:prstGeom>
            <a:solidFill>
              <a:srgbClr val="F6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177281" y="1853870"/>
              <a:ext cx="8808098" cy="568694"/>
            </a:xfrm>
            <a:prstGeom prst="rect">
              <a:avLst/>
            </a:prstGeom>
            <a:solidFill>
              <a:schemeClr val="bg1"/>
            </a:solidFill>
            <a:ln w="38100" cmpd="thickThin">
              <a:solidFill>
                <a:srgbClr val="F04E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57" name="文字方塊 56"/>
            <p:cNvSpPr txBox="1"/>
            <p:nvPr/>
          </p:nvSpPr>
          <p:spPr>
            <a:xfrm>
              <a:off x="195942" y="1895929"/>
              <a:ext cx="87707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zh-HK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然後</a:t>
              </a:r>
              <a:r>
                <a:rPr lang="zh-TW" altLang="zh-HK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發生</a:t>
              </a:r>
              <a:r>
                <a:rPr lang="en-US" altLang="zh-HK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/</a:t>
              </a:r>
              <a:r>
                <a:rPr lang="zh-TW" altLang="zh-HK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提及甚麼事</a:t>
              </a:r>
              <a:r>
                <a:rPr lang="zh-TW" altLang="en-US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？</a:t>
              </a:r>
              <a:endParaRPr lang="zh-HK" altLang="en-US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grpSp>
        <p:nvGrpSpPr>
          <p:cNvPr id="58" name="群組 57"/>
          <p:cNvGrpSpPr/>
          <p:nvPr/>
        </p:nvGrpSpPr>
        <p:grpSpPr>
          <a:xfrm>
            <a:off x="149291" y="4368854"/>
            <a:ext cx="8808098" cy="857857"/>
            <a:chOff x="177281" y="1853870"/>
            <a:chExt cx="8808098" cy="857857"/>
          </a:xfrm>
        </p:grpSpPr>
        <p:sp>
          <p:nvSpPr>
            <p:cNvPr id="59" name="等腰三角形 58"/>
            <p:cNvSpPr/>
            <p:nvPr/>
          </p:nvSpPr>
          <p:spPr>
            <a:xfrm rot="10800000">
              <a:off x="3833812" y="2492652"/>
              <a:ext cx="1476375" cy="219075"/>
            </a:xfrm>
            <a:prstGeom prst="triangle">
              <a:avLst/>
            </a:prstGeom>
            <a:solidFill>
              <a:srgbClr val="F6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177281" y="1853870"/>
              <a:ext cx="8808098" cy="568694"/>
            </a:xfrm>
            <a:prstGeom prst="rect">
              <a:avLst/>
            </a:prstGeom>
            <a:solidFill>
              <a:schemeClr val="bg1"/>
            </a:solidFill>
            <a:ln w="38100" cmpd="thickThin">
              <a:solidFill>
                <a:srgbClr val="F04E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61" name="文字方塊 60"/>
            <p:cNvSpPr txBox="1"/>
            <p:nvPr/>
          </p:nvSpPr>
          <p:spPr>
            <a:xfrm>
              <a:off x="195942" y="1895929"/>
              <a:ext cx="87707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之</a:t>
              </a:r>
              <a:r>
                <a:rPr lang="zh-TW" altLang="zh-HK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後</a:t>
              </a:r>
              <a:r>
                <a:rPr lang="zh-TW" altLang="zh-HK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發生</a:t>
              </a:r>
              <a:r>
                <a:rPr lang="en-US" altLang="zh-HK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/</a:t>
              </a:r>
              <a:r>
                <a:rPr lang="zh-TW" altLang="zh-HK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提及甚麼事</a:t>
              </a:r>
              <a:r>
                <a:rPr lang="zh-TW" altLang="en-US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？</a:t>
              </a:r>
              <a:endParaRPr lang="zh-HK" altLang="en-US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grpSp>
        <p:nvGrpSpPr>
          <p:cNvPr id="62" name="群組 61"/>
          <p:cNvGrpSpPr/>
          <p:nvPr/>
        </p:nvGrpSpPr>
        <p:grpSpPr>
          <a:xfrm>
            <a:off x="139959" y="5296800"/>
            <a:ext cx="8808098" cy="857857"/>
            <a:chOff x="177281" y="1853870"/>
            <a:chExt cx="8808098" cy="857857"/>
          </a:xfrm>
        </p:grpSpPr>
        <p:sp>
          <p:nvSpPr>
            <p:cNvPr id="63" name="等腰三角形 62"/>
            <p:cNvSpPr/>
            <p:nvPr/>
          </p:nvSpPr>
          <p:spPr>
            <a:xfrm rot="10800000">
              <a:off x="3833812" y="2492652"/>
              <a:ext cx="1476375" cy="219075"/>
            </a:xfrm>
            <a:prstGeom prst="triangle">
              <a:avLst/>
            </a:prstGeom>
            <a:solidFill>
              <a:srgbClr val="F6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177281" y="1853870"/>
              <a:ext cx="8808098" cy="568694"/>
            </a:xfrm>
            <a:prstGeom prst="rect">
              <a:avLst/>
            </a:prstGeom>
            <a:solidFill>
              <a:schemeClr val="bg1"/>
            </a:solidFill>
            <a:ln w="38100" cmpd="thickThin">
              <a:solidFill>
                <a:srgbClr val="F04E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65" name="文字方塊 64"/>
            <p:cNvSpPr txBox="1"/>
            <p:nvPr/>
          </p:nvSpPr>
          <p:spPr>
            <a:xfrm>
              <a:off x="195942" y="1895929"/>
              <a:ext cx="87707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結果</a:t>
              </a:r>
              <a:endParaRPr lang="zh-HK" altLang="en-US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grpSp>
        <p:nvGrpSpPr>
          <p:cNvPr id="66" name="群組 65"/>
          <p:cNvGrpSpPr/>
          <p:nvPr/>
        </p:nvGrpSpPr>
        <p:grpSpPr>
          <a:xfrm>
            <a:off x="130629" y="6226253"/>
            <a:ext cx="8808098" cy="568694"/>
            <a:chOff x="177281" y="1853870"/>
            <a:chExt cx="8808098" cy="568694"/>
          </a:xfrm>
        </p:grpSpPr>
        <p:sp>
          <p:nvSpPr>
            <p:cNvPr id="68" name="矩形 67"/>
            <p:cNvSpPr/>
            <p:nvPr/>
          </p:nvSpPr>
          <p:spPr>
            <a:xfrm>
              <a:off x="177281" y="1853870"/>
              <a:ext cx="8808098" cy="568694"/>
            </a:xfrm>
            <a:prstGeom prst="rect">
              <a:avLst/>
            </a:prstGeom>
            <a:solidFill>
              <a:schemeClr val="bg1"/>
            </a:solidFill>
            <a:ln w="38100" cmpd="thickThin">
              <a:solidFill>
                <a:srgbClr val="F04E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69" name="文字方塊 68"/>
            <p:cNvSpPr txBox="1"/>
            <p:nvPr/>
          </p:nvSpPr>
          <p:spPr>
            <a:xfrm>
              <a:off x="195942" y="1895929"/>
              <a:ext cx="87707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感想</a:t>
              </a:r>
              <a:endParaRPr lang="zh-HK" altLang="en-US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0269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圖片 5" descr="background-for table-2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603306"/>
            <a:ext cx="862965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702907"/>
              </p:ext>
            </p:extLst>
          </p:nvPr>
        </p:nvGraphicFramePr>
        <p:xfrm>
          <a:off x="257175" y="2413056"/>
          <a:ext cx="8316448" cy="3922430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717465"/>
                <a:gridCol w="1519419"/>
                <a:gridCol w="1519891"/>
                <a:gridCol w="1519891"/>
                <a:gridCol w="1519891"/>
                <a:gridCol w="1519891"/>
              </a:tblGrid>
              <a:tr h="39224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12700" cmpd="sng">
                      <a:noFill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場景一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8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場景二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8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場景三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8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場景四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787"/>
                    </a:solidFill>
                  </a:tcPr>
                </a:tc>
              </a:tr>
              <a:tr h="39224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時</a:t>
                      </a: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</a:t>
                      </a:r>
                      <a:r>
                        <a:rPr lang="zh-TW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間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224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地</a:t>
                      </a: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</a:t>
                      </a:r>
                      <a:r>
                        <a:rPr lang="zh-TW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點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224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</a:t>
                      </a: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</a:t>
                      </a:r>
                      <a:r>
                        <a:rPr lang="zh-TW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物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2243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/>
                      </a:r>
                      <a:b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</a:br>
                      <a:r>
                        <a:rPr lang="zh-TW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事</a:t>
                      </a: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/>
                      </a:r>
                      <a:b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</a:b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/>
                      </a:r>
                      <a:b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</a:br>
                      <a:r>
                        <a:rPr lang="zh-TW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件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起 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2243">
                <a:tc v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反 應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2243">
                <a:tc v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經 過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2243">
                <a:tc v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結 果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2243">
                <a:tc v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感 想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224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主</a:t>
                      </a: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</a:t>
                      </a:r>
                      <a:r>
                        <a:rPr lang="zh-TW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旨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1700" kern="1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59918" marR="59918" marT="0" marB="0">
                    <a:lnL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146" name="圖片 1" descr="top-2-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276" y="62860"/>
            <a:ext cx="1970109" cy="48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65623" y="290664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  <a:endParaRPr kumimoji="0" lang="en-US" altLang="zh-T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65623" y="290664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43353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3" name="圖片 1" descr="top-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644" y="616116"/>
            <a:ext cx="1890712" cy="60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9" name="群組 68"/>
          <p:cNvGrpSpPr/>
          <p:nvPr/>
        </p:nvGrpSpPr>
        <p:grpSpPr>
          <a:xfrm>
            <a:off x="199235" y="1502228"/>
            <a:ext cx="8750230" cy="4688905"/>
            <a:chOff x="283210" y="1350645"/>
            <a:chExt cx="10217150" cy="5474970"/>
          </a:xfrm>
        </p:grpSpPr>
        <p:grpSp>
          <p:nvGrpSpPr>
            <p:cNvPr id="3" name="群組 2"/>
            <p:cNvGrpSpPr/>
            <p:nvPr/>
          </p:nvGrpSpPr>
          <p:grpSpPr>
            <a:xfrm>
              <a:off x="283210" y="5482590"/>
              <a:ext cx="1481455" cy="1343025"/>
              <a:chOff x="0" y="0"/>
              <a:chExt cx="6000108" cy="1006868"/>
            </a:xfrm>
          </p:grpSpPr>
          <p:sp>
            <p:nvSpPr>
              <p:cNvPr id="4" name="圓角矩形 3"/>
              <p:cNvSpPr/>
              <p:nvPr/>
            </p:nvSpPr>
            <p:spPr>
              <a:xfrm>
                <a:off x="0" y="0"/>
                <a:ext cx="6000108" cy="1006868"/>
              </a:xfrm>
              <a:prstGeom prst="roundRect">
                <a:avLst/>
              </a:prstGeom>
              <a:solidFill>
                <a:schemeClr val="bg1"/>
              </a:solidFill>
              <a:ln w="41275" cmpd="thickThin">
                <a:solidFill>
                  <a:srgbClr val="FF5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sp>
            <p:nvSpPr>
              <p:cNvPr id="5" name="文字方塊 26"/>
              <p:cNvSpPr txBox="1"/>
              <p:nvPr/>
            </p:nvSpPr>
            <p:spPr>
              <a:xfrm>
                <a:off x="0" y="61645"/>
                <a:ext cx="5999480" cy="86302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zh-TW" sz="1600" kern="100">
                    <a:effectLst/>
                    <a:ea typeface="標楷體" panose="03000509000000000000" pitchFamily="65" charset="-120"/>
                    <a:cs typeface="Times New Roman" panose="02020603050405020304" pitchFamily="18" charset="0"/>
                  </a:rPr>
                  <a:t>細節</a:t>
                </a:r>
                <a:endParaRPr lang="zh-TW" sz="1200" kern="100">
                  <a:effectLst/>
                  <a:ea typeface="新細明體" panose="02020500000000000000" pitchFamily="18" charset="-12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" name="群組 5"/>
            <p:cNvGrpSpPr/>
            <p:nvPr/>
          </p:nvGrpSpPr>
          <p:grpSpPr>
            <a:xfrm>
              <a:off x="1951990" y="5482590"/>
              <a:ext cx="1481455" cy="1343025"/>
              <a:chOff x="0" y="0"/>
              <a:chExt cx="6000108" cy="1006868"/>
            </a:xfrm>
          </p:grpSpPr>
          <p:sp>
            <p:nvSpPr>
              <p:cNvPr id="7" name="圓角矩形 6"/>
              <p:cNvSpPr/>
              <p:nvPr/>
            </p:nvSpPr>
            <p:spPr>
              <a:xfrm>
                <a:off x="0" y="0"/>
                <a:ext cx="6000108" cy="1006868"/>
              </a:xfrm>
              <a:prstGeom prst="roundRect">
                <a:avLst/>
              </a:prstGeom>
              <a:solidFill>
                <a:schemeClr val="bg1"/>
              </a:solidFill>
              <a:ln w="41275" cmpd="thickThin">
                <a:solidFill>
                  <a:srgbClr val="FF5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sp>
            <p:nvSpPr>
              <p:cNvPr id="8" name="文字方塊 29"/>
              <p:cNvSpPr txBox="1"/>
              <p:nvPr/>
            </p:nvSpPr>
            <p:spPr>
              <a:xfrm>
                <a:off x="0" y="61645"/>
                <a:ext cx="5999480" cy="86302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zh-TW" sz="1600" kern="100">
                    <a:effectLst/>
                    <a:ea typeface="標楷體" panose="03000509000000000000" pitchFamily="65" charset="-120"/>
                    <a:cs typeface="Times New Roman" panose="02020603050405020304" pitchFamily="18" charset="0"/>
                  </a:rPr>
                  <a:t>細節</a:t>
                </a:r>
                <a:endParaRPr lang="zh-TW" sz="1200" kern="100">
                  <a:effectLst/>
                  <a:ea typeface="新細明體" panose="02020500000000000000" pitchFamily="18" charset="-12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9" name="群組 8"/>
            <p:cNvGrpSpPr/>
            <p:nvPr/>
          </p:nvGrpSpPr>
          <p:grpSpPr>
            <a:xfrm>
              <a:off x="3710940" y="5482590"/>
              <a:ext cx="1481455" cy="1343025"/>
              <a:chOff x="0" y="0"/>
              <a:chExt cx="6000108" cy="1006868"/>
            </a:xfrm>
          </p:grpSpPr>
          <p:sp>
            <p:nvSpPr>
              <p:cNvPr id="10" name="圓角矩形 9"/>
              <p:cNvSpPr/>
              <p:nvPr/>
            </p:nvSpPr>
            <p:spPr>
              <a:xfrm>
                <a:off x="0" y="0"/>
                <a:ext cx="6000108" cy="1006868"/>
              </a:xfrm>
              <a:prstGeom prst="roundRect">
                <a:avLst/>
              </a:prstGeom>
              <a:solidFill>
                <a:schemeClr val="bg1"/>
              </a:solidFill>
              <a:ln w="41275" cmpd="thickThin">
                <a:solidFill>
                  <a:srgbClr val="FF5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sp>
            <p:nvSpPr>
              <p:cNvPr id="11" name="文字方塊 32"/>
              <p:cNvSpPr txBox="1"/>
              <p:nvPr/>
            </p:nvSpPr>
            <p:spPr>
              <a:xfrm>
                <a:off x="0" y="61645"/>
                <a:ext cx="5999480" cy="86302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zh-TW" sz="1600" kern="100">
                    <a:effectLst/>
                    <a:ea typeface="標楷體" panose="03000509000000000000" pitchFamily="65" charset="-120"/>
                    <a:cs typeface="Times New Roman" panose="02020603050405020304" pitchFamily="18" charset="0"/>
                  </a:rPr>
                  <a:t>細節</a:t>
                </a:r>
                <a:endParaRPr lang="zh-TW" sz="1200" kern="100">
                  <a:effectLst/>
                  <a:ea typeface="新細明體" panose="02020500000000000000" pitchFamily="18" charset="-12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2" name="群組 11"/>
            <p:cNvGrpSpPr/>
            <p:nvPr/>
          </p:nvGrpSpPr>
          <p:grpSpPr>
            <a:xfrm>
              <a:off x="5380355" y="5482590"/>
              <a:ext cx="1481455" cy="1343025"/>
              <a:chOff x="0" y="0"/>
              <a:chExt cx="6000108" cy="1006868"/>
            </a:xfrm>
          </p:grpSpPr>
          <p:sp>
            <p:nvSpPr>
              <p:cNvPr id="13" name="圓角矩形 12"/>
              <p:cNvSpPr/>
              <p:nvPr/>
            </p:nvSpPr>
            <p:spPr>
              <a:xfrm>
                <a:off x="0" y="0"/>
                <a:ext cx="6000108" cy="1006868"/>
              </a:xfrm>
              <a:prstGeom prst="roundRect">
                <a:avLst/>
              </a:prstGeom>
              <a:solidFill>
                <a:schemeClr val="bg1"/>
              </a:solidFill>
              <a:ln w="41275" cmpd="thickThin">
                <a:solidFill>
                  <a:srgbClr val="FF5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sp>
            <p:nvSpPr>
              <p:cNvPr id="14" name="文字方塊 35"/>
              <p:cNvSpPr txBox="1"/>
              <p:nvPr/>
            </p:nvSpPr>
            <p:spPr>
              <a:xfrm>
                <a:off x="0" y="61645"/>
                <a:ext cx="5999480" cy="86302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zh-TW" sz="1600" kern="100">
                    <a:effectLst/>
                    <a:ea typeface="標楷體" panose="03000509000000000000" pitchFamily="65" charset="-120"/>
                    <a:cs typeface="Times New Roman" panose="02020603050405020304" pitchFamily="18" charset="0"/>
                  </a:rPr>
                  <a:t>細節</a:t>
                </a:r>
                <a:endParaRPr lang="zh-TW" sz="1200" kern="100">
                  <a:effectLst/>
                  <a:ea typeface="新細明體" panose="02020500000000000000" pitchFamily="18" charset="-12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5" name="群組 14"/>
            <p:cNvGrpSpPr/>
            <p:nvPr/>
          </p:nvGrpSpPr>
          <p:grpSpPr>
            <a:xfrm>
              <a:off x="7347585" y="5482590"/>
              <a:ext cx="1481455" cy="1343025"/>
              <a:chOff x="0" y="0"/>
              <a:chExt cx="6000108" cy="1006868"/>
            </a:xfrm>
          </p:grpSpPr>
          <p:sp>
            <p:nvSpPr>
              <p:cNvPr id="16" name="圓角矩形 15"/>
              <p:cNvSpPr/>
              <p:nvPr/>
            </p:nvSpPr>
            <p:spPr>
              <a:xfrm>
                <a:off x="0" y="0"/>
                <a:ext cx="6000108" cy="1006868"/>
              </a:xfrm>
              <a:prstGeom prst="roundRect">
                <a:avLst/>
              </a:prstGeom>
              <a:solidFill>
                <a:schemeClr val="bg1"/>
              </a:solidFill>
              <a:ln w="41275" cmpd="thickThin">
                <a:solidFill>
                  <a:srgbClr val="FF5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sp>
            <p:nvSpPr>
              <p:cNvPr id="17" name="文字方塊 38"/>
              <p:cNvSpPr txBox="1"/>
              <p:nvPr/>
            </p:nvSpPr>
            <p:spPr>
              <a:xfrm>
                <a:off x="0" y="61645"/>
                <a:ext cx="5999480" cy="86302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zh-TW" sz="1600" kern="100">
                    <a:effectLst/>
                    <a:ea typeface="標楷體" panose="03000509000000000000" pitchFamily="65" charset="-120"/>
                    <a:cs typeface="Times New Roman" panose="02020603050405020304" pitchFamily="18" charset="0"/>
                  </a:rPr>
                  <a:t>細節</a:t>
                </a:r>
                <a:endParaRPr lang="zh-TW" sz="1200" kern="100">
                  <a:effectLst/>
                  <a:ea typeface="新細明體" panose="02020500000000000000" pitchFamily="18" charset="-12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" name="群組 17"/>
            <p:cNvGrpSpPr/>
            <p:nvPr/>
          </p:nvGrpSpPr>
          <p:grpSpPr>
            <a:xfrm>
              <a:off x="9018905" y="5481955"/>
              <a:ext cx="1481455" cy="1343025"/>
              <a:chOff x="0" y="0"/>
              <a:chExt cx="6000108" cy="1006868"/>
            </a:xfrm>
          </p:grpSpPr>
          <p:sp>
            <p:nvSpPr>
              <p:cNvPr id="19" name="圓角矩形 18"/>
              <p:cNvSpPr/>
              <p:nvPr/>
            </p:nvSpPr>
            <p:spPr>
              <a:xfrm>
                <a:off x="0" y="0"/>
                <a:ext cx="6000108" cy="1006868"/>
              </a:xfrm>
              <a:prstGeom prst="roundRect">
                <a:avLst/>
              </a:prstGeom>
              <a:solidFill>
                <a:schemeClr val="bg1"/>
              </a:solidFill>
              <a:ln w="41275" cmpd="thickThin">
                <a:solidFill>
                  <a:srgbClr val="FF5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sp>
            <p:nvSpPr>
              <p:cNvPr id="20" name="文字方塊 41"/>
              <p:cNvSpPr txBox="1"/>
              <p:nvPr/>
            </p:nvSpPr>
            <p:spPr>
              <a:xfrm>
                <a:off x="0" y="61645"/>
                <a:ext cx="5999480" cy="86302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zh-TW" sz="1600" kern="100">
                    <a:effectLst/>
                    <a:ea typeface="標楷體" panose="03000509000000000000" pitchFamily="65" charset="-120"/>
                    <a:cs typeface="Times New Roman" panose="02020603050405020304" pitchFamily="18" charset="0"/>
                  </a:rPr>
                  <a:t>細節</a:t>
                </a:r>
                <a:endParaRPr lang="zh-TW" sz="1200" kern="100">
                  <a:effectLst/>
                  <a:ea typeface="新細明體" panose="02020500000000000000" pitchFamily="18" charset="-12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1" name="群組 20"/>
            <p:cNvGrpSpPr/>
            <p:nvPr/>
          </p:nvGrpSpPr>
          <p:grpSpPr>
            <a:xfrm>
              <a:off x="928370" y="4650740"/>
              <a:ext cx="8827135" cy="906780"/>
              <a:chOff x="0" y="0"/>
              <a:chExt cx="8827200" cy="907200"/>
            </a:xfrm>
          </p:grpSpPr>
          <p:grpSp>
            <p:nvGrpSpPr>
              <p:cNvPr id="22" name="群組 21"/>
              <p:cNvGrpSpPr/>
              <p:nvPr/>
            </p:nvGrpSpPr>
            <p:grpSpPr>
              <a:xfrm>
                <a:off x="0" y="0"/>
                <a:ext cx="1784985" cy="906780"/>
                <a:chOff x="0" y="0"/>
                <a:chExt cx="1785600" cy="907200"/>
              </a:xfrm>
            </p:grpSpPr>
            <p:grpSp>
              <p:nvGrpSpPr>
                <p:cNvPr id="39" name="群組 38"/>
                <p:cNvGrpSpPr/>
                <p:nvPr/>
              </p:nvGrpSpPr>
              <p:grpSpPr>
                <a:xfrm>
                  <a:off x="72000" y="0"/>
                  <a:ext cx="1641475" cy="818515"/>
                  <a:chOff x="0" y="0"/>
                  <a:chExt cx="6813073" cy="908601"/>
                </a:xfrm>
              </p:grpSpPr>
              <p:cxnSp>
                <p:nvCxnSpPr>
                  <p:cNvPr id="42" name="直線接點 41"/>
                  <p:cNvCxnSpPr/>
                  <p:nvPr/>
                </p:nvCxnSpPr>
                <p:spPr>
                  <a:xfrm>
                    <a:off x="3318985" y="0"/>
                    <a:ext cx="0" cy="427983"/>
                  </a:xfrm>
                  <a:prstGeom prst="line">
                    <a:avLst/>
                  </a:prstGeom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直線接點 42"/>
                  <p:cNvCxnSpPr/>
                  <p:nvPr/>
                </p:nvCxnSpPr>
                <p:spPr>
                  <a:xfrm flipV="1">
                    <a:off x="5285" y="438701"/>
                    <a:ext cx="0" cy="469900"/>
                  </a:xfrm>
                  <a:prstGeom prst="line">
                    <a:avLst/>
                  </a:prstGeom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直線接點 43"/>
                  <p:cNvCxnSpPr/>
                  <p:nvPr/>
                </p:nvCxnSpPr>
                <p:spPr>
                  <a:xfrm flipV="1">
                    <a:off x="6813073" y="428130"/>
                    <a:ext cx="0" cy="469900"/>
                  </a:xfrm>
                  <a:prstGeom prst="line">
                    <a:avLst/>
                  </a:prstGeom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直線接點 44"/>
                  <p:cNvCxnSpPr/>
                  <p:nvPr/>
                </p:nvCxnSpPr>
                <p:spPr>
                  <a:xfrm>
                    <a:off x="0" y="443987"/>
                    <a:ext cx="6813073" cy="0"/>
                  </a:xfrm>
                  <a:prstGeom prst="line">
                    <a:avLst/>
                  </a:prstGeom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0" name="橢圓 39"/>
                <p:cNvSpPr/>
                <p:nvPr/>
              </p:nvSpPr>
              <p:spPr>
                <a:xfrm>
                  <a:off x="0" y="763200"/>
                  <a:ext cx="144000" cy="144000"/>
                </a:xfrm>
                <a:prstGeom prst="ellipse">
                  <a:avLst/>
                </a:prstGeom>
                <a:solidFill>
                  <a:srgbClr val="FF5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TW" altLang="en-US"/>
                </a:p>
              </p:txBody>
            </p:sp>
            <p:sp>
              <p:nvSpPr>
                <p:cNvPr id="41" name="橢圓 40"/>
                <p:cNvSpPr/>
                <p:nvPr/>
              </p:nvSpPr>
              <p:spPr>
                <a:xfrm>
                  <a:off x="1641600" y="763200"/>
                  <a:ext cx="144000" cy="144000"/>
                </a:xfrm>
                <a:prstGeom prst="ellipse">
                  <a:avLst/>
                </a:prstGeom>
                <a:solidFill>
                  <a:srgbClr val="FF5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TW" altLang="en-US"/>
                </a:p>
              </p:txBody>
            </p:sp>
          </p:grpSp>
          <p:grpSp>
            <p:nvGrpSpPr>
              <p:cNvPr id="23" name="群組 22"/>
              <p:cNvGrpSpPr/>
              <p:nvPr/>
            </p:nvGrpSpPr>
            <p:grpSpPr>
              <a:xfrm>
                <a:off x="3477600" y="0"/>
                <a:ext cx="1785600" cy="907200"/>
                <a:chOff x="0" y="0"/>
                <a:chExt cx="1785600" cy="907200"/>
              </a:xfrm>
            </p:grpSpPr>
            <p:grpSp>
              <p:nvGrpSpPr>
                <p:cNvPr id="32" name="群組 31"/>
                <p:cNvGrpSpPr/>
                <p:nvPr/>
              </p:nvGrpSpPr>
              <p:grpSpPr>
                <a:xfrm>
                  <a:off x="72000" y="0"/>
                  <a:ext cx="1641475" cy="818515"/>
                  <a:chOff x="0" y="0"/>
                  <a:chExt cx="6813073" cy="908601"/>
                </a:xfrm>
              </p:grpSpPr>
              <p:cxnSp>
                <p:nvCxnSpPr>
                  <p:cNvPr id="35" name="直線接點 34"/>
                  <p:cNvCxnSpPr/>
                  <p:nvPr/>
                </p:nvCxnSpPr>
                <p:spPr>
                  <a:xfrm>
                    <a:off x="3318985" y="0"/>
                    <a:ext cx="0" cy="427983"/>
                  </a:xfrm>
                  <a:prstGeom prst="line">
                    <a:avLst/>
                  </a:prstGeom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直線接點 35"/>
                  <p:cNvCxnSpPr/>
                  <p:nvPr/>
                </p:nvCxnSpPr>
                <p:spPr>
                  <a:xfrm flipV="1">
                    <a:off x="5285" y="438701"/>
                    <a:ext cx="0" cy="469900"/>
                  </a:xfrm>
                  <a:prstGeom prst="line">
                    <a:avLst/>
                  </a:prstGeom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直線接點 36"/>
                  <p:cNvCxnSpPr/>
                  <p:nvPr/>
                </p:nvCxnSpPr>
                <p:spPr>
                  <a:xfrm flipV="1">
                    <a:off x="6813073" y="428130"/>
                    <a:ext cx="0" cy="469900"/>
                  </a:xfrm>
                  <a:prstGeom prst="line">
                    <a:avLst/>
                  </a:prstGeom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直線接點 37"/>
                  <p:cNvCxnSpPr/>
                  <p:nvPr/>
                </p:nvCxnSpPr>
                <p:spPr>
                  <a:xfrm>
                    <a:off x="0" y="443987"/>
                    <a:ext cx="6813073" cy="0"/>
                  </a:xfrm>
                  <a:prstGeom prst="line">
                    <a:avLst/>
                  </a:prstGeom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3" name="橢圓 32"/>
                <p:cNvSpPr/>
                <p:nvPr/>
              </p:nvSpPr>
              <p:spPr>
                <a:xfrm>
                  <a:off x="0" y="763200"/>
                  <a:ext cx="144000" cy="144000"/>
                </a:xfrm>
                <a:prstGeom prst="ellipse">
                  <a:avLst/>
                </a:prstGeom>
                <a:solidFill>
                  <a:srgbClr val="FF5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TW" altLang="en-US"/>
                </a:p>
              </p:txBody>
            </p:sp>
            <p:sp>
              <p:nvSpPr>
                <p:cNvPr id="34" name="橢圓 33"/>
                <p:cNvSpPr/>
                <p:nvPr/>
              </p:nvSpPr>
              <p:spPr>
                <a:xfrm>
                  <a:off x="1641600" y="763200"/>
                  <a:ext cx="144000" cy="144000"/>
                </a:xfrm>
                <a:prstGeom prst="ellipse">
                  <a:avLst/>
                </a:prstGeom>
                <a:solidFill>
                  <a:srgbClr val="FF5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TW" altLang="en-US"/>
                </a:p>
              </p:txBody>
            </p:sp>
          </p:grpSp>
          <p:grpSp>
            <p:nvGrpSpPr>
              <p:cNvPr id="24" name="群組 23"/>
              <p:cNvGrpSpPr/>
              <p:nvPr/>
            </p:nvGrpSpPr>
            <p:grpSpPr>
              <a:xfrm>
                <a:off x="7041600" y="0"/>
                <a:ext cx="1785600" cy="907200"/>
                <a:chOff x="0" y="0"/>
                <a:chExt cx="1785600" cy="907200"/>
              </a:xfrm>
            </p:grpSpPr>
            <p:grpSp>
              <p:nvGrpSpPr>
                <p:cNvPr id="25" name="群組 24"/>
                <p:cNvGrpSpPr/>
                <p:nvPr/>
              </p:nvGrpSpPr>
              <p:grpSpPr>
                <a:xfrm>
                  <a:off x="72000" y="0"/>
                  <a:ext cx="1641475" cy="818515"/>
                  <a:chOff x="0" y="0"/>
                  <a:chExt cx="6813073" cy="908601"/>
                </a:xfrm>
              </p:grpSpPr>
              <p:cxnSp>
                <p:nvCxnSpPr>
                  <p:cNvPr id="28" name="直線接點 27"/>
                  <p:cNvCxnSpPr/>
                  <p:nvPr/>
                </p:nvCxnSpPr>
                <p:spPr>
                  <a:xfrm>
                    <a:off x="3318985" y="0"/>
                    <a:ext cx="0" cy="427983"/>
                  </a:xfrm>
                  <a:prstGeom prst="line">
                    <a:avLst/>
                  </a:prstGeom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直線接點 28"/>
                  <p:cNvCxnSpPr/>
                  <p:nvPr/>
                </p:nvCxnSpPr>
                <p:spPr>
                  <a:xfrm flipV="1">
                    <a:off x="5285" y="438701"/>
                    <a:ext cx="0" cy="469900"/>
                  </a:xfrm>
                  <a:prstGeom prst="line">
                    <a:avLst/>
                  </a:prstGeom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直線接點 29"/>
                  <p:cNvCxnSpPr/>
                  <p:nvPr/>
                </p:nvCxnSpPr>
                <p:spPr>
                  <a:xfrm flipV="1">
                    <a:off x="6813073" y="428130"/>
                    <a:ext cx="0" cy="469900"/>
                  </a:xfrm>
                  <a:prstGeom prst="line">
                    <a:avLst/>
                  </a:prstGeom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直線接點 30"/>
                  <p:cNvCxnSpPr/>
                  <p:nvPr/>
                </p:nvCxnSpPr>
                <p:spPr>
                  <a:xfrm>
                    <a:off x="0" y="443987"/>
                    <a:ext cx="6813073" cy="0"/>
                  </a:xfrm>
                  <a:prstGeom prst="line">
                    <a:avLst/>
                  </a:prstGeom>
                  <a:ln w="28575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6" name="橢圓 25"/>
                <p:cNvSpPr/>
                <p:nvPr/>
              </p:nvSpPr>
              <p:spPr>
                <a:xfrm>
                  <a:off x="0" y="763200"/>
                  <a:ext cx="144000" cy="144000"/>
                </a:xfrm>
                <a:prstGeom prst="ellipse">
                  <a:avLst/>
                </a:prstGeom>
                <a:solidFill>
                  <a:srgbClr val="FF5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TW" altLang="en-US"/>
                </a:p>
              </p:txBody>
            </p:sp>
            <p:sp>
              <p:nvSpPr>
                <p:cNvPr id="27" name="橢圓 26"/>
                <p:cNvSpPr/>
                <p:nvPr/>
              </p:nvSpPr>
              <p:spPr>
                <a:xfrm>
                  <a:off x="1641600" y="763200"/>
                  <a:ext cx="144000" cy="144000"/>
                </a:xfrm>
                <a:prstGeom prst="ellipse">
                  <a:avLst/>
                </a:prstGeom>
                <a:solidFill>
                  <a:srgbClr val="FF5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TW" altLang="en-US"/>
                </a:p>
              </p:txBody>
            </p:sp>
          </p:grpSp>
        </p:grpSp>
        <p:grpSp>
          <p:nvGrpSpPr>
            <p:cNvPr id="46" name="群組 45"/>
            <p:cNvGrpSpPr/>
            <p:nvPr/>
          </p:nvGrpSpPr>
          <p:grpSpPr>
            <a:xfrm>
              <a:off x="666115" y="3270250"/>
              <a:ext cx="2444750" cy="1388110"/>
              <a:chOff x="0" y="0"/>
              <a:chExt cx="6000108" cy="1006868"/>
            </a:xfrm>
          </p:grpSpPr>
          <p:sp>
            <p:nvSpPr>
              <p:cNvPr id="47" name="圓角矩形 46"/>
              <p:cNvSpPr/>
              <p:nvPr/>
            </p:nvSpPr>
            <p:spPr>
              <a:xfrm>
                <a:off x="0" y="0"/>
                <a:ext cx="6000108" cy="1006868"/>
              </a:xfrm>
              <a:prstGeom prst="roundRect">
                <a:avLst/>
              </a:prstGeom>
              <a:solidFill>
                <a:schemeClr val="bg1"/>
              </a:solidFill>
              <a:ln w="41275" cmpd="thickThin">
                <a:solidFill>
                  <a:srgbClr val="FF99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sp>
            <p:nvSpPr>
              <p:cNvPr id="48" name="文字方塊 12"/>
              <p:cNvSpPr txBox="1"/>
              <p:nvPr/>
            </p:nvSpPr>
            <p:spPr>
              <a:xfrm>
                <a:off x="0" y="61645"/>
                <a:ext cx="5999480" cy="86302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zh-TW" sz="1600" kern="100">
                    <a:effectLst/>
                    <a:ea typeface="標楷體" panose="03000509000000000000" pitchFamily="65" charset="-120"/>
                    <a:cs typeface="Times New Roman" panose="02020603050405020304" pitchFamily="18" charset="0"/>
                  </a:rPr>
                  <a:t>次題目</a:t>
                </a:r>
                <a:endParaRPr lang="zh-TW" sz="1200" kern="100">
                  <a:effectLst/>
                  <a:ea typeface="新細明體" panose="02020500000000000000" pitchFamily="18" charset="-12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9" name="群組 48"/>
            <p:cNvGrpSpPr/>
            <p:nvPr/>
          </p:nvGrpSpPr>
          <p:grpSpPr>
            <a:xfrm>
              <a:off x="3984625" y="3270250"/>
              <a:ext cx="2444750" cy="1388110"/>
              <a:chOff x="0" y="0"/>
              <a:chExt cx="6000108" cy="1006868"/>
            </a:xfrm>
          </p:grpSpPr>
          <p:sp>
            <p:nvSpPr>
              <p:cNvPr id="50" name="圓角矩形 49"/>
              <p:cNvSpPr/>
              <p:nvPr/>
            </p:nvSpPr>
            <p:spPr>
              <a:xfrm>
                <a:off x="0" y="0"/>
                <a:ext cx="6000108" cy="1006868"/>
              </a:xfrm>
              <a:prstGeom prst="roundRect">
                <a:avLst/>
              </a:prstGeom>
              <a:solidFill>
                <a:schemeClr val="bg1"/>
              </a:solidFill>
              <a:ln w="41275" cmpd="thickThin">
                <a:solidFill>
                  <a:srgbClr val="FF99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sp>
            <p:nvSpPr>
              <p:cNvPr id="51" name="文字方塊 15"/>
              <p:cNvSpPr txBox="1"/>
              <p:nvPr/>
            </p:nvSpPr>
            <p:spPr>
              <a:xfrm>
                <a:off x="0" y="61645"/>
                <a:ext cx="5999480" cy="86302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zh-TW" sz="1600" kern="100">
                    <a:effectLst/>
                    <a:ea typeface="標楷體" panose="03000509000000000000" pitchFamily="65" charset="-120"/>
                    <a:cs typeface="Times New Roman" panose="02020603050405020304" pitchFamily="18" charset="0"/>
                  </a:rPr>
                  <a:t>次題目</a:t>
                </a:r>
                <a:endParaRPr lang="zh-TW" sz="1200" kern="100">
                  <a:effectLst/>
                  <a:ea typeface="新細明體" panose="02020500000000000000" pitchFamily="18" charset="-12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2" name="群組 51"/>
            <p:cNvGrpSpPr/>
            <p:nvPr/>
          </p:nvGrpSpPr>
          <p:grpSpPr>
            <a:xfrm>
              <a:off x="7495540" y="3281045"/>
              <a:ext cx="2444750" cy="1388110"/>
              <a:chOff x="0" y="0"/>
              <a:chExt cx="6000108" cy="1006868"/>
            </a:xfrm>
          </p:grpSpPr>
          <p:sp>
            <p:nvSpPr>
              <p:cNvPr id="53" name="圓角矩形 52"/>
              <p:cNvSpPr/>
              <p:nvPr/>
            </p:nvSpPr>
            <p:spPr>
              <a:xfrm>
                <a:off x="0" y="0"/>
                <a:ext cx="6000108" cy="1006868"/>
              </a:xfrm>
              <a:prstGeom prst="roundRect">
                <a:avLst/>
              </a:prstGeom>
              <a:solidFill>
                <a:schemeClr val="bg1"/>
              </a:solidFill>
              <a:ln w="41275" cmpd="thickThin">
                <a:solidFill>
                  <a:srgbClr val="FF99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sp>
            <p:nvSpPr>
              <p:cNvPr id="54" name="文字方塊 18"/>
              <p:cNvSpPr txBox="1"/>
              <p:nvPr/>
            </p:nvSpPr>
            <p:spPr>
              <a:xfrm>
                <a:off x="0" y="61645"/>
                <a:ext cx="5999480" cy="86302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zh-TW" sz="1600" kern="100">
                    <a:effectLst/>
                    <a:ea typeface="標楷體" panose="03000509000000000000" pitchFamily="65" charset="-120"/>
                    <a:cs typeface="Times New Roman" panose="02020603050405020304" pitchFamily="18" charset="0"/>
                  </a:rPr>
                  <a:t>次題目</a:t>
                </a:r>
                <a:endParaRPr lang="zh-TW" sz="1200" kern="100">
                  <a:effectLst/>
                  <a:ea typeface="新細明體" panose="02020500000000000000" pitchFamily="18" charset="-12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5" name="群組 54"/>
            <p:cNvGrpSpPr/>
            <p:nvPr/>
          </p:nvGrpSpPr>
          <p:grpSpPr>
            <a:xfrm>
              <a:off x="1792605" y="2360930"/>
              <a:ext cx="6982460" cy="977265"/>
              <a:chOff x="0" y="0"/>
              <a:chExt cx="6982586" cy="977786"/>
            </a:xfrm>
          </p:grpSpPr>
          <p:grpSp>
            <p:nvGrpSpPr>
              <p:cNvPr id="56" name="群組 55"/>
              <p:cNvGrpSpPr/>
              <p:nvPr/>
            </p:nvGrpSpPr>
            <p:grpSpPr>
              <a:xfrm>
                <a:off x="86400" y="0"/>
                <a:ext cx="6813073" cy="911860"/>
                <a:chOff x="0" y="0"/>
                <a:chExt cx="6813073" cy="911860"/>
              </a:xfrm>
            </p:grpSpPr>
            <p:cxnSp>
              <p:nvCxnSpPr>
                <p:cNvPr id="60" name="直線接點 59"/>
                <p:cNvCxnSpPr/>
                <p:nvPr/>
              </p:nvCxnSpPr>
              <p:spPr>
                <a:xfrm>
                  <a:off x="3319325" y="0"/>
                  <a:ext cx="0" cy="911860"/>
                </a:xfrm>
                <a:prstGeom prst="line">
                  <a:avLst/>
                </a:prstGeom>
                <a:ln w="28575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直線接點 60"/>
                <p:cNvCxnSpPr/>
                <p:nvPr/>
              </p:nvCxnSpPr>
              <p:spPr>
                <a:xfrm flipV="1">
                  <a:off x="5285" y="438701"/>
                  <a:ext cx="0" cy="469900"/>
                </a:xfrm>
                <a:prstGeom prst="line">
                  <a:avLst/>
                </a:prstGeom>
                <a:ln w="28575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直線接點 61"/>
                <p:cNvCxnSpPr/>
                <p:nvPr/>
              </p:nvCxnSpPr>
              <p:spPr>
                <a:xfrm flipV="1">
                  <a:off x="6813073" y="428130"/>
                  <a:ext cx="0" cy="469900"/>
                </a:xfrm>
                <a:prstGeom prst="line">
                  <a:avLst/>
                </a:prstGeom>
                <a:ln w="28575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直線接點 62"/>
                <p:cNvCxnSpPr/>
                <p:nvPr/>
              </p:nvCxnSpPr>
              <p:spPr>
                <a:xfrm>
                  <a:off x="0" y="443987"/>
                  <a:ext cx="6813073" cy="0"/>
                </a:xfrm>
                <a:prstGeom prst="line">
                  <a:avLst/>
                </a:prstGeom>
                <a:ln w="28575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7" name="橢圓 56"/>
              <p:cNvSpPr/>
              <p:nvPr/>
            </p:nvSpPr>
            <p:spPr>
              <a:xfrm>
                <a:off x="0" y="806400"/>
                <a:ext cx="171386" cy="171386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sp>
            <p:nvSpPr>
              <p:cNvPr id="58" name="橢圓 57"/>
              <p:cNvSpPr/>
              <p:nvPr/>
            </p:nvSpPr>
            <p:spPr>
              <a:xfrm>
                <a:off x="3319200" y="806400"/>
                <a:ext cx="171386" cy="171386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sp>
            <p:nvSpPr>
              <p:cNvPr id="59" name="橢圓 58"/>
              <p:cNvSpPr/>
              <p:nvPr/>
            </p:nvSpPr>
            <p:spPr>
              <a:xfrm>
                <a:off x="6811200" y="806400"/>
                <a:ext cx="171386" cy="171386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</p:grpSp>
        <p:grpSp>
          <p:nvGrpSpPr>
            <p:cNvPr id="64" name="群組 63"/>
            <p:cNvGrpSpPr/>
            <p:nvPr/>
          </p:nvGrpSpPr>
          <p:grpSpPr>
            <a:xfrm>
              <a:off x="2208530" y="1350645"/>
              <a:ext cx="5999480" cy="1006475"/>
              <a:chOff x="0" y="0"/>
              <a:chExt cx="6000108" cy="1006868"/>
            </a:xfrm>
          </p:grpSpPr>
          <p:sp>
            <p:nvSpPr>
              <p:cNvPr id="65" name="圓角矩形 64"/>
              <p:cNvSpPr/>
              <p:nvPr/>
            </p:nvSpPr>
            <p:spPr>
              <a:xfrm>
                <a:off x="0" y="0"/>
                <a:ext cx="6000108" cy="1006868"/>
              </a:xfrm>
              <a:prstGeom prst="roundRect">
                <a:avLst/>
              </a:prstGeom>
              <a:solidFill>
                <a:schemeClr val="bg1"/>
              </a:solidFill>
              <a:ln w="41275" cmpd="thickThin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sp>
            <p:nvSpPr>
              <p:cNvPr id="66" name="文字方塊 4"/>
              <p:cNvSpPr txBox="1"/>
              <p:nvPr/>
            </p:nvSpPr>
            <p:spPr>
              <a:xfrm>
                <a:off x="0" y="61645"/>
                <a:ext cx="5999480" cy="86302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zh-TW" sz="1600" kern="100" dirty="0">
                    <a:effectLst/>
                    <a:ea typeface="標楷體" panose="03000509000000000000" pitchFamily="65" charset="-120"/>
                    <a:cs typeface="Times New Roman" panose="02020603050405020304" pitchFamily="18" charset="0"/>
                  </a:rPr>
                  <a:t>題目</a:t>
                </a:r>
                <a:endParaRPr lang="zh-TW" sz="1200" kern="100" dirty="0">
                  <a:effectLst/>
                  <a:ea typeface="新細明體" panose="02020500000000000000" pitchFamily="18" charset="-12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93158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群組 46"/>
          <p:cNvGrpSpPr/>
          <p:nvPr/>
        </p:nvGrpSpPr>
        <p:grpSpPr>
          <a:xfrm>
            <a:off x="126316" y="1361782"/>
            <a:ext cx="8910029" cy="4940775"/>
            <a:chOff x="452121" y="1226187"/>
            <a:chExt cx="9795508" cy="5431795"/>
          </a:xfrm>
        </p:grpSpPr>
        <p:grpSp>
          <p:nvGrpSpPr>
            <p:cNvPr id="2" name="群組 1"/>
            <p:cNvGrpSpPr/>
            <p:nvPr/>
          </p:nvGrpSpPr>
          <p:grpSpPr>
            <a:xfrm>
              <a:off x="452121" y="1226187"/>
              <a:ext cx="9795508" cy="5431795"/>
              <a:chOff x="0" y="0"/>
              <a:chExt cx="9795884" cy="5431790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2162287" y="0"/>
                <a:ext cx="5335270" cy="1021715"/>
              </a:xfrm>
              <a:prstGeom prst="rect">
                <a:avLst/>
              </a:prstGeom>
              <a:solidFill>
                <a:schemeClr val="bg1"/>
              </a:solidFill>
              <a:ln w="38100" cmpd="thickThin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580913" y="1624404"/>
                <a:ext cx="3076575" cy="1021715"/>
              </a:xfrm>
              <a:prstGeom prst="rect">
                <a:avLst/>
              </a:prstGeom>
              <a:solidFill>
                <a:schemeClr val="bg1"/>
              </a:solidFill>
              <a:ln w="38100" cmpd="thickThin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5959737" y="1624404"/>
                <a:ext cx="3076575" cy="1021715"/>
              </a:xfrm>
              <a:prstGeom prst="rect">
                <a:avLst/>
              </a:prstGeom>
              <a:solidFill>
                <a:schemeClr val="bg1"/>
              </a:solidFill>
              <a:ln w="38100" cmpd="thickThin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grpSp>
            <p:nvGrpSpPr>
              <p:cNvPr id="6" name="群組 5"/>
              <p:cNvGrpSpPr/>
              <p:nvPr/>
            </p:nvGrpSpPr>
            <p:grpSpPr>
              <a:xfrm>
                <a:off x="2108499" y="1043492"/>
                <a:ext cx="5381625" cy="576580"/>
                <a:chOff x="0" y="0"/>
                <a:chExt cx="5382016" cy="576658"/>
              </a:xfrm>
            </p:grpSpPr>
            <p:cxnSp>
              <p:nvCxnSpPr>
                <p:cNvPr id="32" name="直線單箭頭接點 31"/>
                <p:cNvCxnSpPr/>
                <p:nvPr/>
              </p:nvCxnSpPr>
              <p:spPr>
                <a:xfrm>
                  <a:off x="0" y="283923"/>
                  <a:ext cx="0" cy="292735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線單箭頭接點 32"/>
                <p:cNvCxnSpPr/>
                <p:nvPr/>
              </p:nvCxnSpPr>
              <p:spPr>
                <a:xfrm>
                  <a:off x="5382016" y="279747"/>
                  <a:ext cx="0" cy="293077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直線接點 33"/>
                <p:cNvCxnSpPr/>
                <p:nvPr/>
              </p:nvCxnSpPr>
              <p:spPr>
                <a:xfrm>
                  <a:off x="0" y="283923"/>
                  <a:ext cx="538201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直線接點 34"/>
                <p:cNvCxnSpPr/>
                <p:nvPr/>
              </p:nvCxnSpPr>
              <p:spPr>
                <a:xfrm flipV="1">
                  <a:off x="2718148" y="0"/>
                  <a:ext cx="0" cy="283923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矩形 6"/>
              <p:cNvSpPr/>
              <p:nvPr/>
            </p:nvSpPr>
            <p:spPr>
              <a:xfrm>
                <a:off x="0" y="3087444"/>
                <a:ext cx="2039620" cy="1021715"/>
              </a:xfrm>
              <a:prstGeom prst="rect">
                <a:avLst/>
              </a:prstGeom>
              <a:solidFill>
                <a:schemeClr val="bg1"/>
              </a:solidFill>
              <a:ln w="38100" cmpd="thickThin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2269864" y="3087444"/>
                <a:ext cx="2039620" cy="1021715"/>
              </a:xfrm>
              <a:prstGeom prst="rect">
                <a:avLst/>
              </a:prstGeom>
              <a:solidFill>
                <a:schemeClr val="bg1"/>
              </a:solidFill>
              <a:ln w="38100" cmpd="thickThin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 sz="1200"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5486400" y="3087444"/>
                <a:ext cx="2039620" cy="1021715"/>
              </a:xfrm>
              <a:prstGeom prst="rect">
                <a:avLst/>
              </a:prstGeom>
              <a:solidFill>
                <a:schemeClr val="bg1"/>
              </a:solidFill>
              <a:ln w="38100" cmpd="thickThin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7756264" y="3087444"/>
                <a:ext cx="2039620" cy="1021715"/>
              </a:xfrm>
              <a:prstGeom prst="rect">
                <a:avLst/>
              </a:prstGeom>
              <a:solidFill>
                <a:schemeClr val="bg1"/>
              </a:solidFill>
              <a:ln w="38100" cmpd="thickThin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grpSp>
            <p:nvGrpSpPr>
              <p:cNvPr id="11" name="群組 10"/>
              <p:cNvGrpSpPr/>
              <p:nvPr/>
            </p:nvGrpSpPr>
            <p:grpSpPr>
              <a:xfrm>
                <a:off x="1043492" y="2646381"/>
                <a:ext cx="2207895" cy="442595"/>
                <a:chOff x="0" y="133692"/>
                <a:chExt cx="2207993" cy="442966"/>
              </a:xfrm>
            </p:grpSpPr>
            <p:cxnSp>
              <p:nvCxnSpPr>
                <p:cNvPr id="28" name="直線單箭頭接點 27"/>
                <p:cNvCxnSpPr/>
                <p:nvPr/>
              </p:nvCxnSpPr>
              <p:spPr>
                <a:xfrm>
                  <a:off x="0" y="283923"/>
                  <a:ext cx="0" cy="292735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線單箭頭接點 28"/>
                <p:cNvCxnSpPr/>
                <p:nvPr/>
              </p:nvCxnSpPr>
              <p:spPr>
                <a:xfrm>
                  <a:off x="2207993" y="279747"/>
                  <a:ext cx="0" cy="293077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線接點 29"/>
                <p:cNvCxnSpPr/>
                <p:nvPr/>
              </p:nvCxnSpPr>
              <p:spPr>
                <a:xfrm>
                  <a:off x="0" y="283885"/>
                  <a:ext cx="2207833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線接點 30"/>
                <p:cNvCxnSpPr/>
                <p:nvPr/>
              </p:nvCxnSpPr>
              <p:spPr>
                <a:xfrm flipV="1">
                  <a:off x="1100313" y="133692"/>
                  <a:ext cx="0" cy="150194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群組 11"/>
              <p:cNvGrpSpPr/>
              <p:nvPr/>
            </p:nvGrpSpPr>
            <p:grpSpPr>
              <a:xfrm>
                <a:off x="6529892" y="2646381"/>
                <a:ext cx="2207895" cy="442595"/>
                <a:chOff x="0" y="133692"/>
                <a:chExt cx="2207993" cy="442966"/>
              </a:xfrm>
            </p:grpSpPr>
            <p:cxnSp>
              <p:nvCxnSpPr>
                <p:cNvPr id="24" name="直線單箭頭接點 23"/>
                <p:cNvCxnSpPr/>
                <p:nvPr/>
              </p:nvCxnSpPr>
              <p:spPr>
                <a:xfrm>
                  <a:off x="0" y="283923"/>
                  <a:ext cx="0" cy="292735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線單箭頭接點 24"/>
                <p:cNvCxnSpPr/>
                <p:nvPr/>
              </p:nvCxnSpPr>
              <p:spPr>
                <a:xfrm>
                  <a:off x="2207993" y="279747"/>
                  <a:ext cx="0" cy="293077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線接點 25"/>
                <p:cNvCxnSpPr/>
                <p:nvPr/>
              </p:nvCxnSpPr>
              <p:spPr>
                <a:xfrm>
                  <a:off x="0" y="283885"/>
                  <a:ext cx="2207833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線接點 26"/>
                <p:cNvCxnSpPr/>
                <p:nvPr/>
              </p:nvCxnSpPr>
              <p:spPr>
                <a:xfrm flipV="1">
                  <a:off x="1100314" y="133692"/>
                  <a:ext cx="0" cy="150194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矩形 12"/>
              <p:cNvSpPr/>
              <p:nvPr/>
            </p:nvSpPr>
            <p:spPr>
              <a:xfrm>
                <a:off x="1818043" y="4754880"/>
                <a:ext cx="6302375" cy="676910"/>
              </a:xfrm>
              <a:prstGeom prst="rect">
                <a:avLst/>
              </a:prstGeom>
              <a:solidFill>
                <a:schemeClr val="bg1"/>
              </a:solidFill>
              <a:ln w="38100" cmpd="thickThin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TW" altLang="en-US"/>
              </a:p>
            </p:txBody>
          </p:sp>
          <p:grpSp>
            <p:nvGrpSpPr>
              <p:cNvPr id="14" name="群組 13"/>
              <p:cNvGrpSpPr/>
              <p:nvPr/>
            </p:nvGrpSpPr>
            <p:grpSpPr>
              <a:xfrm>
                <a:off x="1043492" y="4098663"/>
                <a:ext cx="2313940" cy="656590"/>
                <a:chOff x="0" y="0"/>
                <a:chExt cx="2314169" cy="656859"/>
              </a:xfrm>
            </p:grpSpPr>
            <p:cxnSp>
              <p:nvCxnSpPr>
                <p:cNvPr id="20" name="直線接點 19"/>
                <p:cNvCxnSpPr/>
                <p:nvPr/>
              </p:nvCxnSpPr>
              <p:spPr>
                <a:xfrm>
                  <a:off x="0" y="0"/>
                  <a:ext cx="0" cy="364027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線接點 20"/>
                <p:cNvCxnSpPr/>
                <p:nvPr/>
              </p:nvCxnSpPr>
              <p:spPr>
                <a:xfrm>
                  <a:off x="2314169" y="0"/>
                  <a:ext cx="0" cy="364027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線接點 21"/>
                <p:cNvCxnSpPr/>
                <p:nvPr/>
              </p:nvCxnSpPr>
              <p:spPr>
                <a:xfrm>
                  <a:off x="0" y="364027"/>
                  <a:ext cx="2314169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線單箭頭接點 22"/>
                <p:cNvCxnSpPr/>
                <p:nvPr/>
              </p:nvCxnSpPr>
              <p:spPr>
                <a:xfrm>
                  <a:off x="1152750" y="364027"/>
                  <a:ext cx="0" cy="292832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群組 14"/>
              <p:cNvGrpSpPr/>
              <p:nvPr/>
            </p:nvGrpSpPr>
            <p:grpSpPr>
              <a:xfrm>
                <a:off x="6529892" y="4109421"/>
                <a:ext cx="2313940" cy="656590"/>
                <a:chOff x="0" y="0"/>
                <a:chExt cx="2314169" cy="656859"/>
              </a:xfrm>
            </p:grpSpPr>
            <p:cxnSp>
              <p:nvCxnSpPr>
                <p:cNvPr id="16" name="直線接點 15"/>
                <p:cNvCxnSpPr/>
                <p:nvPr/>
              </p:nvCxnSpPr>
              <p:spPr>
                <a:xfrm>
                  <a:off x="0" y="0"/>
                  <a:ext cx="0" cy="364027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線接點 16"/>
                <p:cNvCxnSpPr/>
                <p:nvPr/>
              </p:nvCxnSpPr>
              <p:spPr>
                <a:xfrm>
                  <a:off x="2314169" y="0"/>
                  <a:ext cx="0" cy="364027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直線接點 17"/>
                <p:cNvCxnSpPr/>
                <p:nvPr/>
              </p:nvCxnSpPr>
              <p:spPr>
                <a:xfrm>
                  <a:off x="0" y="364027"/>
                  <a:ext cx="2314169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直線單箭頭接點 18"/>
                <p:cNvCxnSpPr/>
                <p:nvPr/>
              </p:nvCxnSpPr>
              <p:spPr>
                <a:xfrm>
                  <a:off x="1152750" y="364027"/>
                  <a:ext cx="0" cy="292832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6" name="文字方塊 37"/>
            <p:cNvSpPr txBox="1">
              <a:spLocks noChangeArrowheads="1"/>
            </p:cNvSpPr>
            <p:nvPr/>
          </p:nvSpPr>
          <p:spPr bwMode="auto">
            <a:xfrm>
              <a:off x="2648165" y="1295219"/>
              <a:ext cx="5293793" cy="849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HK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  <a:cs typeface="Times New Roman" panose="02020603050405020304" pitchFamily="18" charset="0"/>
                </a:rPr>
                <a:t>論點</a:t>
              </a:r>
              <a:r>
                <a:rPr kumimoji="0" lang="en-US" altLang="zh-HK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  <a:cs typeface="Times New Roman" panose="02020603050405020304" pitchFamily="18" charset="0"/>
                </a:rPr>
                <a:t>/</a:t>
              </a:r>
              <a:r>
                <a:rPr kumimoji="0" lang="zh-HK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  <a:cs typeface="Times New Roman" panose="02020603050405020304" pitchFamily="18" charset="0"/>
                </a:rPr>
                <a:t>立場</a:t>
              </a:r>
              <a:endParaRPr kumimoji="0" lang="zh-HK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37" name="文字方塊 39"/>
            <p:cNvSpPr txBox="1">
              <a:spLocks noChangeArrowheads="1"/>
            </p:cNvSpPr>
            <p:nvPr/>
          </p:nvSpPr>
          <p:spPr bwMode="auto">
            <a:xfrm>
              <a:off x="1092102" y="2906492"/>
              <a:ext cx="2936874" cy="871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HK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  <a:cs typeface="Times New Roman" panose="02020603050405020304" pitchFamily="18" charset="0"/>
                </a:rPr>
                <a:t>論據 </a:t>
              </a:r>
              <a:r>
                <a:rPr kumimoji="0" lang="en-US" altLang="zh-HK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  <a:cs typeface="Times New Roman" panose="02020603050405020304" pitchFamily="18" charset="0"/>
                </a:rPr>
                <a:t>1</a:t>
              </a:r>
              <a:endParaRPr kumimoji="0" lang="en-US" altLang="zh-HK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zh-HK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38" name="文字方塊 40"/>
            <p:cNvSpPr txBox="1">
              <a:spLocks noChangeArrowheads="1"/>
            </p:cNvSpPr>
            <p:nvPr/>
          </p:nvSpPr>
          <p:spPr bwMode="auto">
            <a:xfrm>
              <a:off x="6472139" y="2908081"/>
              <a:ext cx="2936874" cy="871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HK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  <a:cs typeface="Times New Roman" panose="02020603050405020304" pitchFamily="18" charset="0"/>
                </a:rPr>
                <a:t>論據 </a:t>
              </a:r>
              <a:r>
                <a:rPr kumimoji="0" lang="en-US" altLang="zh-HK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  <a:cs typeface="Times New Roman" panose="02020603050405020304" pitchFamily="18" charset="0"/>
                </a:rPr>
                <a:t>2</a:t>
              </a:r>
              <a:endParaRPr kumimoji="0" lang="en-US" altLang="zh-HK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zh-HK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39" name="文字方塊 41"/>
            <p:cNvSpPr txBox="1">
              <a:spLocks noChangeArrowheads="1"/>
            </p:cNvSpPr>
            <p:nvPr/>
          </p:nvSpPr>
          <p:spPr bwMode="auto">
            <a:xfrm>
              <a:off x="452121" y="4369298"/>
              <a:ext cx="1905000" cy="892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HK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  <a:cs typeface="Times New Roman" panose="02020603050405020304" pitchFamily="18" charset="0"/>
                </a:rPr>
                <a:t>例證</a:t>
              </a:r>
              <a:endParaRPr kumimoji="0" lang="zh-HK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40" name="文字方塊 42"/>
            <p:cNvSpPr txBox="1">
              <a:spLocks noChangeArrowheads="1"/>
            </p:cNvSpPr>
            <p:nvPr/>
          </p:nvSpPr>
          <p:spPr bwMode="auto">
            <a:xfrm>
              <a:off x="2723833" y="4370885"/>
              <a:ext cx="1904999" cy="892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HK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  <a:cs typeface="Times New Roman" panose="02020603050405020304" pitchFamily="18" charset="0"/>
                </a:rPr>
                <a:t>例證</a:t>
              </a:r>
              <a:endParaRPr kumimoji="0" lang="zh-HK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41" name="文字方塊 43"/>
            <p:cNvSpPr txBox="1">
              <a:spLocks noChangeArrowheads="1"/>
            </p:cNvSpPr>
            <p:nvPr/>
          </p:nvSpPr>
          <p:spPr bwMode="auto">
            <a:xfrm>
              <a:off x="5930582" y="4370885"/>
              <a:ext cx="1904999" cy="892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HK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  <a:cs typeface="Times New Roman" panose="02020603050405020304" pitchFamily="18" charset="0"/>
                </a:rPr>
                <a:t>例證</a:t>
              </a:r>
              <a:endParaRPr kumimoji="0" lang="zh-HK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42" name="文字方塊 44"/>
            <p:cNvSpPr txBox="1">
              <a:spLocks noChangeArrowheads="1"/>
            </p:cNvSpPr>
            <p:nvPr/>
          </p:nvSpPr>
          <p:spPr bwMode="auto">
            <a:xfrm>
              <a:off x="8210233" y="4370884"/>
              <a:ext cx="1904999" cy="892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HK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  <a:cs typeface="Times New Roman" panose="02020603050405020304" pitchFamily="18" charset="0"/>
                </a:rPr>
                <a:t>例證</a:t>
              </a:r>
              <a:endParaRPr kumimoji="0" lang="zh-HK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43" name="文字方塊 45"/>
            <p:cNvSpPr txBox="1">
              <a:spLocks noChangeArrowheads="1"/>
            </p:cNvSpPr>
            <p:nvPr/>
          </p:nvSpPr>
          <p:spPr bwMode="auto">
            <a:xfrm>
              <a:off x="2270094" y="6061560"/>
              <a:ext cx="6142037" cy="527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HK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  <a:cs typeface="Times New Roman" panose="02020603050405020304" pitchFamily="18" charset="0"/>
                </a:rPr>
                <a:t>重申論點</a:t>
              </a:r>
              <a:r>
                <a:rPr kumimoji="0" lang="en-US" altLang="zh-HK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  <a:cs typeface="Times New Roman" panose="02020603050405020304" pitchFamily="18" charset="0"/>
                </a:rPr>
                <a:t>/</a:t>
              </a:r>
              <a:r>
                <a:rPr kumimoji="0" lang="zh-HK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  <a:cs typeface="Times New Roman" panose="02020603050405020304" pitchFamily="18" charset="0"/>
                </a:rPr>
                <a:t>立場</a:t>
              </a:r>
              <a:endParaRPr kumimoji="0" lang="zh-HK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pic>
        <p:nvPicPr>
          <p:cNvPr id="3073" name="圖片 5" descr="top-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850" y="581932"/>
            <a:ext cx="1892300" cy="60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6593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字方塊 8"/>
          <p:cNvSpPr txBox="1"/>
          <p:nvPr/>
        </p:nvSpPr>
        <p:spPr>
          <a:xfrm>
            <a:off x="929390" y="344774"/>
            <a:ext cx="4527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200" b="1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應用邏輯關係</a:t>
            </a:r>
            <a:r>
              <a:rPr lang="en-US" altLang="zh-TW" sz="3200" b="1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3200" b="1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專科語體</a:t>
            </a:r>
            <a:endParaRPr lang="zh-HK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29390" y="1974589"/>
            <a:ext cx="7510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透過對語體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認識及重點間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的邏輯關係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，提升理解和組織資料的能力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</p:txBody>
      </p:sp>
      <p:sp>
        <p:nvSpPr>
          <p:cNvPr id="8" name="矩形 7"/>
          <p:cNvSpPr/>
          <p:nvPr/>
        </p:nvSpPr>
        <p:spPr>
          <a:xfrm>
            <a:off x="663172" y="1196483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目的：</a:t>
            </a:r>
            <a:endParaRPr lang="zh-HK" alt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63172" y="3151131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步驟：</a:t>
            </a:r>
            <a:endParaRPr lang="zh-TW" altLang="zh-HK" sz="32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29390" y="3929237"/>
            <a:ext cx="75100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分析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題目中關鍵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代表的邏輯關係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專科語體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從資料中找出與該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邏輯關係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專科語體相關的關鍵資料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運用相關專科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sym typeface="Wingdings" pitchFamily="2" charset="2"/>
              </a:rPr>
              <a:t>語體的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組織圖去整合關鍵資料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按邏輯關係運用關聯詞語連接重點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4805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5046" y="392559"/>
            <a:ext cx="4345686" cy="512698"/>
          </a:xfrm>
        </p:spPr>
        <p:txBody>
          <a:bodyPr>
            <a:noAutofit/>
          </a:bodyPr>
          <a:lstStyle/>
          <a:p>
            <a:pPr algn="ctr"/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常見的專科語體</a:t>
            </a:r>
            <a:endParaRPr lang="zh-HK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160" y="3747735"/>
            <a:ext cx="8107680" cy="2636647"/>
          </a:xfrm>
        </p:spPr>
        <p:txBody>
          <a:bodyPr/>
          <a:lstStyle/>
          <a:p>
            <a:pPr marL="0" indent="0">
              <a:buNone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各學科常用的專科語體如下：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中</a:t>
            </a:r>
            <a:r>
              <a: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rPr>
              <a:t>國語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文科：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記敘、描述、議論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通識科：因果、建議、比較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科學科：時序、比較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數學科：與數學概念有關的數式</a:t>
            </a:r>
            <a:endParaRPr lang="zh-HK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28" y="1153737"/>
            <a:ext cx="8425542" cy="237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81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379220" y="2076431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（一）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16"/>
          <p:cNvSpPr/>
          <p:nvPr/>
        </p:nvSpPr>
        <p:spPr>
          <a:xfrm>
            <a:off x="1224948" y="3208630"/>
            <a:ext cx="67169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取自：</a:t>
            </a:r>
            <a:r>
              <a:rPr lang="zh-HK" altLang="en-US" sz="36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通識科 </a:t>
            </a:r>
            <a:r>
              <a:rPr lang="en-US" altLang="zh-HK" sz="36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HK" sz="36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HK" altLang="en-US" sz="36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今日香港 問題探討 </a:t>
            </a:r>
            <a:r>
              <a:rPr lang="en-US" altLang="zh-HK" sz="36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HK" sz="36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HK" sz="36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政府的角色</a:t>
            </a:r>
            <a:r>
              <a:rPr lang="zh-TW" altLang="en-US" sz="36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－</a:t>
            </a:r>
            <a:r>
              <a:rPr lang="zh-TW" altLang="zh-HK" sz="36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政府應否干預市場？</a:t>
            </a:r>
            <a:endParaRPr lang="en-US" altLang="zh-TW" sz="3600" b="1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7210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592" y="4728577"/>
            <a:ext cx="3599695" cy="2161036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425279" y="988553"/>
            <a:ext cx="7772400" cy="961745"/>
            <a:chOff x="758351" y="1988840"/>
            <a:chExt cx="7772400" cy="961745"/>
          </a:xfrm>
        </p:grpSpPr>
        <p:sp>
          <p:nvSpPr>
            <p:cNvPr id="2" name="標題 1"/>
            <p:cNvSpPr txBox="1">
              <a:spLocks/>
            </p:cNvSpPr>
            <p:nvPr/>
          </p:nvSpPr>
          <p:spPr>
            <a:xfrm>
              <a:off x="758351" y="2014481"/>
              <a:ext cx="7772400" cy="936104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HK" sz="2800" dirty="0" smtClean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   </a:t>
              </a:r>
              <a:r>
                <a:rPr lang="zh-HK" altLang="zh-HK" sz="2800" dirty="0" smtClean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分析</a:t>
              </a:r>
              <a:r>
                <a:rPr lang="zh-TW" altLang="zh-HK" sz="2800" dirty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該政策對香港經濟造成的影響。</a:t>
              </a:r>
              <a:endParaRPr lang="zh-HK" altLang="en-US" sz="2800" dirty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384282" y="2013509"/>
              <a:ext cx="686875" cy="492323"/>
            </a:xfrm>
            <a:prstGeom prst="rect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prstClr val="white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451628" y="1990208"/>
              <a:ext cx="686875" cy="492325"/>
            </a:xfrm>
            <a:prstGeom prst="rect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prstClr val="white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4276386" y="1990208"/>
              <a:ext cx="686875" cy="492325"/>
            </a:xfrm>
            <a:prstGeom prst="rect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prstClr val="white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6012160" y="1988840"/>
              <a:ext cx="686875" cy="492325"/>
            </a:xfrm>
            <a:prstGeom prst="rect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prstClr val="white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sp>
        <p:nvSpPr>
          <p:cNvPr id="20" name="矩形 1"/>
          <p:cNvSpPr/>
          <p:nvPr/>
        </p:nvSpPr>
        <p:spPr>
          <a:xfrm>
            <a:off x="330819" y="4591722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可是，這項政策的推出使香港樓宇供應急增，樓價一落千丈，再加上剛巧遇上亞洲金融風暴，香港經濟迅速下滑，普遍私人物業在</a:t>
            </a:r>
            <a:r>
              <a:rPr lang="en-US" altLang="zh-TW" sz="2400" b="1" dirty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</a:t>
            </a:r>
            <a:r>
              <a:rPr lang="zh-TW" altLang="en-US" sz="2400" b="1" dirty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年多的時間內貶值</a:t>
            </a:r>
            <a:r>
              <a:rPr lang="en-US" altLang="zh-TW" sz="2400" b="1" dirty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70%</a:t>
            </a:r>
            <a:r>
              <a:rPr lang="zh-TW" altLang="en-US" sz="2400" b="1" dirty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，很多中產階級成為負資產，香港經濟一片蕭條。</a:t>
            </a:r>
          </a:p>
        </p:txBody>
      </p:sp>
      <p:grpSp>
        <p:nvGrpSpPr>
          <p:cNvPr id="10" name="群組 9"/>
          <p:cNvGrpSpPr/>
          <p:nvPr/>
        </p:nvGrpSpPr>
        <p:grpSpPr>
          <a:xfrm>
            <a:off x="452001" y="4013010"/>
            <a:ext cx="8023881" cy="2079888"/>
            <a:chOff x="452001" y="4013010"/>
            <a:chExt cx="8023881" cy="2079888"/>
          </a:xfrm>
        </p:grpSpPr>
        <p:grpSp>
          <p:nvGrpSpPr>
            <p:cNvPr id="21" name="群組 18"/>
            <p:cNvGrpSpPr/>
            <p:nvPr/>
          </p:nvGrpSpPr>
          <p:grpSpPr>
            <a:xfrm>
              <a:off x="3789448" y="4232768"/>
              <a:ext cx="2469243" cy="792283"/>
              <a:chOff x="3829697" y="1096822"/>
              <a:chExt cx="2469243" cy="792283"/>
            </a:xfrm>
          </p:grpSpPr>
          <p:sp>
            <p:nvSpPr>
              <p:cNvPr id="58" name="矩形 19"/>
              <p:cNvSpPr/>
              <p:nvPr/>
            </p:nvSpPr>
            <p:spPr>
              <a:xfrm>
                <a:off x="3829697" y="1529065"/>
                <a:ext cx="2469243" cy="360040"/>
              </a:xfrm>
              <a:prstGeom prst="rect">
                <a:avLst/>
              </a:prstGeom>
              <a:noFill/>
              <a:ln w="15875">
                <a:solidFill>
                  <a:srgbClr val="8457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  <p:sp>
            <p:nvSpPr>
              <p:cNvPr id="59" name="橢圓 20"/>
              <p:cNvSpPr/>
              <p:nvPr/>
            </p:nvSpPr>
            <p:spPr>
              <a:xfrm>
                <a:off x="5000202" y="1455614"/>
                <a:ext cx="119274" cy="119274"/>
              </a:xfrm>
              <a:prstGeom prst="ellipse">
                <a:avLst/>
              </a:prstGeom>
              <a:solidFill>
                <a:srgbClr val="8457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60" name="群組 21"/>
              <p:cNvGrpSpPr/>
              <p:nvPr/>
            </p:nvGrpSpPr>
            <p:grpSpPr>
              <a:xfrm>
                <a:off x="5395513" y="1096822"/>
                <a:ext cx="846661" cy="369332"/>
                <a:chOff x="5614513" y="876790"/>
                <a:chExt cx="846661" cy="369332"/>
              </a:xfrm>
            </p:grpSpPr>
            <p:sp>
              <p:nvSpPr>
                <p:cNvPr id="62" name="矩形 23"/>
                <p:cNvSpPr/>
                <p:nvPr/>
              </p:nvSpPr>
              <p:spPr>
                <a:xfrm>
                  <a:off x="5614513" y="931541"/>
                  <a:ext cx="846661" cy="281494"/>
                </a:xfrm>
                <a:prstGeom prst="rect">
                  <a:avLst/>
                </a:prstGeom>
                <a:noFill/>
                <a:ln w="15875">
                  <a:solidFill>
                    <a:srgbClr val="8457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3" name="文字方塊 24"/>
                <p:cNvSpPr txBox="1"/>
                <p:nvPr/>
              </p:nvSpPr>
              <p:spPr>
                <a:xfrm>
                  <a:off x="5640902" y="876790"/>
                  <a:ext cx="7913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dirty="0" smtClean="0">
                      <a:solidFill>
                        <a:srgbClr val="845781"/>
                      </a:solidFill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因</a:t>
                  </a:r>
                  <a:r>
                    <a:rPr lang="en-US" altLang="zh-TW" dirty="0" smtClean="0">
                      <a:solidFill>
                        <a:srgbClr val="845781"/>
                      </a:solidFill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/</a:t>
                  </a:r>
                  <a:r>
                    <a:rPr lang="zh-TW" altLang="en-US" dirty="0" smtClean="0">
                      <a:solidFill>
                        <a:srgbClr val="845781"/>
                      </a:solidFill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果</a:t>
                  </a:r>
                  <a:endParaRPr lang="zh-HK" altLang="en-US" dirty="0">
                    <a:solidFill>
                      <a:srgbClr val="84578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endParaRPr>
                </a:p>
              </p:txBody>
            </p:sp>
          </p:grpSp>
          <p:cxnSp>
            <p:nvCxnSpPr>
              <p:cNvPr id="61" name="肘形接點 22"/>
              <p:cNvCxnSpPr>
                <a:stCxn id="62" idx="1"/>
                <a:endCxn id="59" idx="0"/>
              </p:cNvCxnSpPr>
              <p:nvPr/>
            </p:nvCxnSpPr>
            <p:spPr>
              <a:xfrm rot="10800000" flipV="1">
                <a:off x="5059839" y="1292320"/>
                <a:ext cx="335674" cy="163294"/>
              </a:xfrm>
              <a:prstGeom prst="bentConnector2">
                <a:avLst/>
              </a:prstGeom>
              <a:ln>
                <a:solidFill>
                  <a:srgbClr val="84578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群組 25"/>
            <p:cNvGrpSpPr/>
            <p:nvPr/>
          </p:nvGrpSpPr>
          <p:grpSpPr>
            <a:xfrm>
              <a:off x="6502486" y="4013010"/>
              <a:ext cx="1920505" cy="991457"/>
              <a:chOff x="6534015" y="886952"/>
              <a:chExt cx="1920505" cy="991457"/>
            </a:xfrm>
          </p:grpSpPr>
          <p:sp>
            <p:nvSpPr>
              <p:cNvPr id="53" name="矩形 26"/>
              <p:cNvSpPr/>
              <p:nvPr/>
            </p:nvSpPr>
            <p:spPr>
              <a:xfrm>
                <a:off x="6534015" y="1515251"/>
                <a:ext cx="1920505" cy="363158"/>
              </a:xfrm>
              <a:prstGeom prst="rect">
                <a:avLst/>
              </a:prstGeom>
              <a:noFill/>
              <a:ln w="15875">
                <a:solidFill>
                  <a:srgbClr val="41ABB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  <p:sp>
            <p:nvSpPr>
              <p:cNvPr id="54" name="矩形 27"/>
              <p:cNvSpPr/>
              <p:nvPr/>
            </p:nvSpPr>
            <p:spPr>
              <a:xfrm>
                <a:off x="7551562" y="941702"/>
                <a:ext cx="485252" cy="291335"/>
              </a:xfrm>
              <a:prstGeom prst="rect">
                <a:avLst/>
              </a:prstGeom>
              <a:noFill/>
              <a:ln w="15875">
                <a:solidFill>
                  <a:srgbClr val="41ABB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橢圓 28"/>
              <p:cNvSpPr/>
              <p:nvPr/>
            </p:nvSpPr>
            <p:spPr>
              <a:xfrm>
                <a:off x="7284331" y="1449558"/>
                <a:ext cx="119274" cy="119274"/>
              </a:xfrm>
              <a:prstGeom prst="ellipse">
                <a:avLst/>
              </a:prstGeom>
              <a:solidFill>
                <a:srgbClr val="41A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文字方塊 29"/>
              <p:cNvSpPr txBox="1"/>
              <p:nvPr/>
            </p:nvSpPr>
            <p:spPr>
              <a:xfrm>
                <a:off x="7577951" y="886952"/>
                <a:ext cx="3637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dirty="0" smtClean="0">
                    <a:solidFill>
                      <a:srgbClr val="41ABB8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果</a:t>
                </a:r>
                <a:endParaRPr lang="zh-HK" altLang="en-US" dirty="0">
                  <a:solidFill>
                    <a:srgbClr val="41ABB8"/>
                  </a:solidFill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  <p:cxnSp>
            <p:nvCxnSpPr>
              <p:cNvPr id="57" name="肘形接點 30"/>
              <p:cNvCxnSpPr>
                <a:stCxn id="54" idx="1"/>
                <a:endCxn id="55" idx="0"/>
              </p:cNvCxnSpPr>
              <p:nvPr/>
            </p:nvCxnSpPr>
            <p:spPr>
              <a:xfrm rot="10800000" flipV="1">
                <a:off x="7343968" y="1087370"/>
                <a:ext cx="207594" cy="362188"/>
              </a:xfrm>
              <a:prstGeom prst="bentConnector2">
                <a:avLst/>
              </a:prstGeom>
              <a:ln>
                <a:solidFill>
                  <a:srgbClr val="41ABB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群組 31"/>
            <p:cNvGrpSpPr/>
            <p:nvPr/>
          </p:nvGrpSpPr>
          <p:grpSpPr>
            <a:xfrm>
              <a:off x="2552468" y="4445509"/>
              <a:ext cx="1861653" cy="945611"/>
              <a:chOff x="2592717" y="1309563"/>
              <a:chExt cx="1861653" cy="945611"/>
            </a:xfrm>
          </p:grpSpPr>
          <p:sp>
            <p:nvSpPr>
              <p:cNvPr id="50" name="矩形 32"/>
              <p:cNvSpPr/>
              <p:nvPr/>
            </p:nvSpPr>
            <p:spPr>
              <a:xfrm>
                <a:off x="2592717" y="1885966"/>
                <a:ext cx="1861653" cy="369208"/>
              </a:xfrm>
              <a:prstGeom prst="rect">
                <a:avLst/>
              </a:prstGeom>
              <a:noFill/>
              <a:ln w="15875">
                <a:solidFill>
                  <a:srgbClr val="EC652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  <p:sp>
            <p:nvSpPr>
              <p:cNvPr id="51" name="橢圓 33"/>
              <p:cNvSpPr/>
              <p:nvPr/>
            </p:nvSpPr>
            <p:spPr>
              <a:xfrm>
                <a:off x="3721928" y="1830617"/>
                <a:ext cx="119274" cy="119274"/>
              </a:xfrm>
              <a:prstGeom prst="ellipse">
                <a:avLst/>
              </a:prstGeom>
              <a:solidFill>
                <a:srgbClr val="EC65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52" name="肘形接點 34"/>
              <p:cNvCxnSpPr>
                <a:stCxn id="48" idx="3"/>
                <a:endCxn id="51" idx="0"/>
              </p:cNvCxnSpPr>
              <p:nvPr/>
            </p:nvCxnSpPr>
            <p:spPr>
              <a:xfrm>
                <a:off x="3310031" y="1309563"/>
                <a:ext cx="471534" cy="521054"/>
              </a:xfrm>
              <a:prstGeom prst="bentConnector2">
                <a:avLst/>
              </a:prstGeom>
              <a:ln w="15875">
                <a:solidFill>
                  <a:srgbClr val="EC652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群組 35"/>
            <p:cNvGrpSpPr/>
            <p:nvPr/>
          </p:nvGrpSpPr>
          <p:grpSpPr>
            <a:xfrm>
              <a:off x="1315726" y="4250011"/>
              <a:ext cx="2138101" cy="772541"/>
              <a:chOff x="1355975" y="1114065"/>
              <a:chExt cx="2138101" cy="772541"/>
            </a:xfrm>
          </p:grpSpPr>
          <p:sp>
            <p:nvSpPr>
              <p:cNvPr id="44" name="矩形 36"/>
              <p:cNvSpPr/>
              <p:nvPr/>
            </p:nvSpPr>
            <p:spPr>
              <a:xfrm>
                <a:off x="1355975" y="1526566"/>
                <a:ext cx="2138101" cy="360040"/>
              </a:xfrm>
              <a:prstGeom prst="rect">
                <a:avLst/>
              </a:prstGeom>
              <a:noFill/>
              <a:ln w="15875">
                <a:solidFill>
                  <a:srgbClr val="EC652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  <p:sp>
            <p:nvSpPr>
              <p:cNvPr id="45" name="橢圓 37"/>
              <p:cNvSpPr/>
              <p:nvPr/>
            </p:nvSpPr>
            <p:spPr>
              <a:xfrm>
                <a:off x="2004363" y="1459191"/>
                <a:ext cx="119274" cy="119274"/>
              </a:xfrm>
              <a:prstGeom prst="ellipse">
                <a:avLst/>
              </a:prstGeom>
              <a:solidFill>
                <a:srgbClr val="EC65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46" name="肘形接點 38"/>
              <p:cNvCxnSpPr>
                <a:stCxn id="48" idx="1"/>
                <a:endCxn id="45" idx="0"/>
              </p:cNvCxnSpPr>
              <p:nvPr/>
            </p:nvCxnSpPr>
            <p:spPr>
              <a:xfrm rot="10800000" flipV="1">
                <a:off x="2064000" y="1309563"/>
                <a:ext cx="711440" cy="149628"/>
              </a:xfrm>
              <a:prstGeom prst="bentConnector2">
                <a:avLst/>
              </a:prstGeom>
              <a:ln w="15875">
                <a:solidFill>
                  <a:srgbClr val="EC652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群組 39"/>
              <p:cNvGrpSpPr/>
              <p:nvPr/>
            </p:nvGrpSpPr>
            <p:grpSpPr>
              <a:xfrm>
                <a:off x="2775440" y="1114065"/>
                <a:ext cx="534591" cy="369332"/>
                <a:chOff x="2775440" y="1114065"/>
                <a:chExt cx="534591" cy="369332"/>
              </a:xfrm>
            </p:grpSpPr>
            <p:sp>
              <p:nvSpPr>
                <p:cNvPr id="48" name="矩形 40"/>
                <p:cNvSpPr/>
                <p:nvPr/>
              </p:nvSpPr>
              <p:spPr>
                <a:xfrm>
                  <a:off x="2775440" y="1168816"/>
                  <a:ext cx="534591" cy="281494"/>
                </a:xfrm>
                <a:prstGeom prst="rect">
                  <a:avLst/>
                </a:prstGeom>
                <a:noFill/>
                <a:ln w="15875">
                  <a:solidFill>
                    <a:srgbClr val="EC652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9" name="文字方塊 41"/>
                <p:cNvSpPr txBox="1"/>
                <p:nvPr/>
              </p:nvSpPr>
              <p:spPr>
                <a:xfrm>
                  <a:off x="2830705" y="1114065"/>
                  <a:ext cx="40426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TW" altLang="en-US" dirty="0" smtClean="0">
                      <a:solidFill>
                        <a:srgbClr val="EC6525"/>
                      </a:solidFill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因</a:t>
                  </a:r>
                  <a:endParaRPr lang="zh-HK" altLang="en-US" dirty="0">
                    <a:solidFill>
                      <a:srgbClr val="EC6525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endParaRPr>
                </a:p>
              </p:txBody>
            </p:sp>
          </p:grpSp>
        </p:grpSp>
        <p:grpSp>
          <p:nvGrpSpPr>
            <p:cNvPr id="25" name="群組 42"/>
            <p:cNvGrpSpPr/>
            <p:nvPr/>
          </p:nvGrpSpPr>
          <p:grpSpPr>
            <a:xfrm>
              <a:off x="4690569" y="4437597"/>
              <a:ext cx="2469243" cy="950492"/>
              <a:chOff x="4730818" y="1301651"/>
              <a:chExt cx="2469243" cy="950492"/>
            </a:xfrm>
          </p:grpSpPr>
          <p:sp>
            <p:nvSpPr>
              <p:cNvPr id="41" name="矩形 43"/>
              <p:cNvSpPr/>
              <p:nvPr/>
            </p:nvSpPr>
            <p:spPr>
              <a:xfrm>
                <a:off x="4730818" y="1892103"/>
                <a:ext cx="2469243" cy="360040"/>
              </a:xfrm>
              <a:prstGeom prst="rect">
                <a:avLst/>
              </a:prstGeom>
              <a:noFill/>
              <a:ln w="15875">
                <a:solidFill>
                  <a:srgbClr val="8457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  <p:sp>
            <p:nvSpPr>
              <p:cNvPr id="42" name="橢圓 44"/>
              <p:cNvSpPr/>
              <p:nvPr/>
            </p:nvSpPr>
            <p:spPr>
              <a:xfrm>
                <a:off x="6413537" y="1827515"/>
                <a:ext cx="119274" cy="119274"/>
              </a:xfrm>
              <a:prstGeom prst="ellipse">
                <a:avLst/>
              </a:prstGeom>
              <a:solidFill>
                <a:srgbClr val="8457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43" name="肘形接點 45"/>
              <p:cNvCxnSpPr>
                <a:stCxn id="62" idx="3"/>
                <a:endCxn id="42" idx="0"/>
              </p:cNvCxnSpPr>
              <p:nvPr/>
            </p:nvCxnSpPr>
            <p:spPr>
              <a:xfrm>
                <a:off x="6242174" y="1301651"/>
                <a:ext cx="231000" cy="525864"/>
              </a:xfrm>
              <a:prstGeom prst="bentConnector2">
                <a:avLst/>
              </a:prstGeom>
              <a:ln>
                <a:solidFill>
                  <a:srgbClr val="84578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群組 53"/>
            <p:cNvGrpSpPr/>
            <p:nvPr/>
          </p:nvGrpSpPr>
          <p:grpSpPr>
            <a:xfrm>
              <a:off x="3613001" y="5389561"/>
              <a:ext cx="2101185" cy="703337"/>
              <a:chOff x="3653250" y="2253615"/>
              <a:chExt cx="2101185" cy="703337"/>
            </a:xfrm>
          </p:grpSpPr>
          <p:cxnSp>
            <p:nvCxnSpPr>
              <p:cNvPr id="36" name="肘形接點 54"/>
              <p:cNvCxnSpPr>
                <a:stCxn id="38" idx="1"/>
                <a:endCxn id="39" idx="0"/>
              </p:cNvCxnSpPr>
              <p:nvPr/>
            </p:nvCxnSpPr>
            <p:spPr>
              <a:xfrm rot="10800000">
                <a:off x="4266304" y="2567376"/>
                <a:ext cx="670346" cy="220663"/>
              </a:xfrm>
              <a:prstGeom prst="bentConnector4">
                <a:avLst>
                  <a:gd name="adj1" fmla="val 45552"/>
                  <a:gd name="adj2" fmla="val -834"/>
                </a:avLst>
              </a:prstGeom>
              <a:ln>
                <a:solidFill>
                  <a:srgbClr val="41ABB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矩形 55"/>
              <p:cNvSpPr/>
              <p:nvPr/>
            </p:nvSpPr>
            <p:spPr>
              <a:xfrm>
                <a:off x="3653250" y="2253615"/>
                <a:ext cx="1101681" cy="363158"/>
              </a:xfrm>
              <a:prstGeom prst="rect">
                <a:avLst/>
              </a:prstGeom>
              <a:noFill/>
              <a:ln w="15875">
                <a:solidFill>
                  <a:srgbClr val="41ABB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  <p:sp>
            <p:nvSpPr>
              <p:cNvPr id="38" name="矩形 56"/>
              <p:cNvSpPr/>
              <p:nvPr/>
            </p:nvSpPr>
            <p:spPr>
              <a:xfrm>
                <a:off x="4936650" y="2642370"/>
                <a:ext cx="485252" cy="291335"/>
              </a:xfrm>
              <a:prstGeom prst="rect">
                <a:avLst/>
              </a:prstGeom>
              <a:noFill/>
              <a:ln w="15875">
                <a:solidFill>
                  <a:srgbClr val="41ABB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橢圓 57"/>
              <p:cNvSpPr/>
              <p:nvPr/>
            </p:nvSpPr>
            <p:spPr>
              <a:xfrm>
                <a:off x="4206667" y="2567375"/>
                <a:ext cx="119274" cy="119274"/>
              </a:xfrm>
              <a:prstGeom prst="ellipse">
                <a:avLst/>
              </a:prstGeom>
              <a:solidFill>
                <a:srgbClr val="41A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文字方塊 58"/>
              <p:cNvSpPr txBox="1"/>
              <p:nvPr/>
            </p:nvSpPr>
            <p:spPr>
              <a:xfrm>
                <a:off x="4963038" y="2587620"/>
                <a:ext cx="7913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dirty="0" smtClean="0">
                    <a:solidFill>
                      <a:srgbClr val="41ABB8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果</a:t>
                </a:r>
                <a:endParaRPr lang="zh-HK" altLang="en-US" dirty="0">
                  <a:solidFill>
                    <a:srgbClr val="41ABB8"/>
                  </a:solidFill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</p:grpSp>
        <p:grpSp>
          <p:nvGrpSpPr>
            <p:cNvPr id="27" name="群組 59"/>
            <p:cNvGrpSpPr/>
            <p:nvPr/>
          </p:nvGrpSpPr>
          <p:grpSpPr>
            <a:xfrm>
              <a:off x="452001" y="4222759"/>
              <a:ext cx="8023881" cy="1536586"/>
              <a:chOff x="492250" y="1086813"/>
              <a:chExt cx="8023881" cy="1536586"/>
            </a:xfrm>
          </p:grpSpPr>
          <p:sp>
            <p:nvSpPr>
              <p:cNvPr id="32" name="矩形 60"/>
              <p:cNvSpPr/>
              <p:nvPr/>
            </p:nvSpPr>
            <p:spPr>
              <a:xfrm>
                <a:off x="8036814" y="1888907"/>
                <a:ext cx="417706" cy="363158"/>
              </a:xfrm>
              <a:prstGeom prst="rect">
                <a:avLst/>
              </a:prstGeom>
              <a:noFill/>
              <a:ln w="15875">
                <a:solidFill>
                  <a:srgbClr val="41ABB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  <p:sp>
            <p:nvSpPr>
              <p:cNvPr id="33" name="矩形 61"/>
              <p:cNvSpPr/>
              <p:nvPr/>
            </p:nvSpPr>
            <p:spPr>
              <a:xfrm>
                <a:off x="492250" y="2260241"/>
                <a:ext cx="880232" cy="363158"/>
              </a:xfrm>
              <a:prstGeom prst="rect">
                <a:avLst/>
              </a:prstGeom>
              <a:noFill/>
              <a:ln w="15875">
                <a:solidFill>
                  <a:srgbClr val="41ABB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  <p:sp>
            <p:nvSpPr>
              <p:cNvPr id="34" name="橢圓 62"/>
              <p:cNvSpPr/>
              <p:nvPr/>
            </p:nvSpPr>
            <p:spPr>
              <a:xfrm>
                <a:off x="8396857" y="2024363"/>
                <a:ext cx="119274" cy="119274"/>
              </a:xfrm>
              <a:prstGeom prst="ellipse">
                <a:avLst/>
              </a:prstGeom>
              <a:solidFill>
                <a:srgbClr val="41A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35" name="肘形接點 63"/>
              <p:cNvCxnSpPr>
                <a:stCxn id="54" idx="3"/>
                <a:endCxn id="34" idx="6"/>
              </p:cNvCxnSpPr>
              <p:nvPr/>
            </p:nvCxnSpPr>
            <p:spPr>
              <a:xfrm>
                <a:off x="8045534" y="1086813"/>
                <a:ext cx="470597" cy="997187"/>
              </a:xfrm>
              <a:prstGeom prst="bentConnector3">
                <a:avLst>
                  <a:gd name="adj1" fmla="val 148577"/>
                </a:avLst>
              </a:prstGeom>
              <a:ln>
                <a:solidFill>
                  <a:srgbClr val="41ABB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4" name="矩形 2"/>
          <p:cNvSpPr/>
          <p:nvPr/>
        </p:nvSpPr>
        <p:spPr>
          <a:xfrm>
            <a:off x="249569" y="488707"/>
            <a:ext cx="4898798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分析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題目中關鍵詞代表的邏輯關係</a:t>
            </a:r>
            <a:r>
              <a:rPr lang="en-US" altLang="zh-TW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專科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語體</a:t>
            </a:r>
            <a:endParaRPr lang="en-US" altLang="zh-TW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6" name="圖片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467" y="1906847"/>
            <a:ext cx="4879617" cy="1691455"/>
          </a:xfrm>
          <a:prstGeom prst="rect">
            <a:avLst/>
          </a:prstGeom>
        </p:spPr>
      </p:pic>
      <p:grpSp>
        <p:nvGrpSpPr>
          <p:cNvPr id="67" name="群組 24"/>
          <p:cNvGrpSpPr/>
          <p:nvPr/>
        </p:nvGrpSpPr>
        <p:grpSpPr>
          <a:xfrm>
            <a:off x="632571" y="1704160"/>
            <a:ext cx="1552787" cy="1055460"/>
            <a:chOff x="399679" y="2343074"/>
            <a:chExt cx="1961546" cy="1380308"/>
          </a:xfrm>
        </p:grpSpPr>
        <p:cxnSp>
          <p:nvCxnSpPr>
            <p:cNvPr id="68" name="肘形接點 25"/>
            <p:cNvCxnSpPr/>
            <p:nvPr/>
          </p:nvCxnSpPr>
          <p:spPr>
            <a:xfrm rot="16200000" flipH="1">
              <a:off x="1921026" y="3283182"/>
              <a:ext cx="461488" cy="418911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7B5EA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9" name="圖片 2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456569" y="2343074"/>
              <a:ext cx="1583067" cy="967885"/>
            </a:xfrm>
            <a:prstGeom prst="rect">
              <a:avLst/>
            </a:prstGeom>
          </p:spPr>
        </p:pic>
        <p:sp>
          <p:nvSpPr>
            <p:cNvPr id="70" name="矩形 27"/>
            <p:cNvSpPr/>
            <p:nvPr/>
          </p:nvSpPr>
          <p:spPr>
            <a:xfrm>
              <a:off x="399679" y="2362283"/>
              <a:ext cx="1721668" cy="646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TW" altLang="en-US" b="1" dirty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推測</a:t>
              </a:r>
              <a:r>
                <a:rPr lang="zh-TW" altLang="zh-HK" b="1" kern="100" dirty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語體</a:t>
              </a:r>
              <a:r>
                <a:rPr lang="zh-TW" altLang="en-US" b="1" dirty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：</a:t>
              </a:r>
              <a:endParaRPr lang="en-US" altLang="zh-TW" b="1" dirty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b="1" dirty="0" smtClean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因果語體</a:t>
              </a:r>
              <a:endParaRPr lang="zh-HK" altLang="en-US" b="1" dirty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249569" y="3824105"/>
            <a:ext cx="5783052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從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資料中找出與該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邏輯關係</a:t>
            </a:r>
            <a:r>
              <a:rPr lang="en-US" altLang="zh-TW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專科語體相關的關鍵資料</a:t>
            </a:r>
            <a:endParaRPr lang="en-US" altLang="zh-TW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4" name="群組 3"/>
          <p:cNvGrpSpPr/>
          <p:nvPr/>
        </p:nvGrpSpPr>
        <p:grpSpPr>
          <a:xfrm>
            <a:off x="6243391" y="1636289"/>
            <a:ext cx="2585982" cy="1264480"/>
            <a:chOff x="1179872" y="2132899"/>
            <a:chExt cx="2585982" cy="1264480"/>
          </a:xfrm>
        </p:grpSpPr>
        <p:sp>
          <p:nvSpPr>
            <p:cNvPr id="71" name="雲朵形圖說文字 70"/>
            <p:cNvSpPr/>
            <p:nvPr/>
          </p:nvSpPr>
          <p:spPr>
            <a:xfrm>
              <a:off x="1179872" y="2132899"/>
              <a:ext cx="2585982" cy="1264480"/>
            </a:xfrm>
            <a:prstGeom prst="cloudCallout">
              <a:avLst>
                <a:gd name="adj1" fmla="val -52762"/>
                <a:gd name="adj2" fmla="val -61414"/>
              </a:avLst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HK" altLang="en-US" sz="2000" dirty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1425750" y="2245730"/>
              <a:ext cx="2026756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TW" altLang="zh-HK" sz="2400" b="1" dirty="0" smtClean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影響</a:t>
              </a:r>
              <a:r>
                <a:rPr lang="en-US" altLang="zh-TW" sz="1600" dirty="0" smtClean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/>
              </a:r>
              <a:br>
                <a:rPr lang="en-US" altLang="zh-TW" sz="1600" dirty="0" smtClean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</a:br>
              <a:r>
                <a:rPr lang="en-US" altLang="zh-TW" dirty="0" smtClean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  <a:sym typeface="Wingdings" panose="05000000000000000000" pitchFamily="2" charset="2"/>
                </a:rPr>
                <a:t></a:t>
              </a:r>
              <a:r>
                <a:rPr lang="zh-TW" altLang="en-US" dirty="0" smtClean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  <a:sym typeface="Wingdings" panose="05000000000000000000" pitchFamily="2" charset="2"/>
                </a:rPr>
                <a:t> </a:t>
              </a:r>
              <a:r>
                <a:rPr lang="zh-HK" altLang="en-US" dirty="0" smtClean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  <a:sym typeface="Wingdings" panose="05000000000000000000" pitchFamily="2" charset="2"/>
                </a:rPr>
                <a:t>原因導致</a:t>
              </a:r>
              <a:r>
                <a:rPr lang="zh-TW" altLang="zh-HK" dirty="0" smtClean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影響</a:t>
              </a:r>
              <a:endParaRPr lang="en-US" altLang="zh-TW" dirty="0" smtClean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r>
                <a:rPr lang="en-US" altLang="zh-TW" dirty="0" smtClean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  <a:sym typeface="Wingdings" panose="05000000000000000000" pitchFamily="2" charset="2"/>
                </a:rPr>
                <a:t></a:t>
              </a:r>
              <a:r>
                <a:rPr lang="zh-TW" altLang="en-US" dirty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  <a:sym typeface="Wingdings" panose="05000000000000000000" pitchFamily="2" charset="2"/>
                </a:rPr>
                <a:t> </a:t>
              </a:r>
              <a:r>
                <a:rPr lang="zh-HK" altLang="en-US" dirty="0" smtClean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  <a:sym typeface="Wingdings" panose="05000000000000000000" pitchFamily="2" charset="2"/>
                </a:rPr>
                <a:t>因果</a:t>
              </a:r>
              <a:r>
                <a:rPr lang="zh-HK" altLang="en-US" dirty="0" smtClean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  <a:sym typeface="Wingdings" panose="05000000000000000000" pitchFamily="2" charset="2"/>
                </a:rPr>
                <a:t>關係</a:t>
              </a:r>
              <a:r>
                <a:rPr lang="en-US" altLang="zh-TW" dirty="0" smtClean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??</a:t>
              </a:r>
              <a:endParaRPr lang="zh-HK" altLang="en-US" dirty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828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1740365" y="3736926"/>
            <a:ext cx="5727999" cy="3027556"/>
            <a:chOff x="1740365" y="3736926"/>
            <a:chExt cx="5727999" cy="3027556"/>
          </a:xfrm>
        </p:grpSpPr>
        <p:pic>
          <p:nvPicPr>
            <p:cNvPr id="78" name="圖片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0365" y="3736926"/>
              <a:ext cx="5727999" cy="3027556"/>
            </a:xfrm>
            <a:prstGeom prst="rect">
              <a:avLst/>
            </a:prstGeom>
          </p:spPr>
        </p:pic>
        <p:sp>
          <p:nvSpPr>
            <p:cNvPr id="79" name="文字方塊 4"/>
            <p:cNvSpPr txBox="1"/>
            <p:nvPr/>
          </p:nvSpPr>
          <p:spPr>
            <a:xfrm>
              <a:off x="2160403" y="4055108"/>
              <a:ext cx="1117705" cy="6068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3600" dirty="0" smtClean="0">
                  <a:solidFill>
                    <a:prstClr val="white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因</a:t>
              </a:r>
              <a:endParaRPr lang="zh-HK" altLang="en-US" sz="3600" dirty="0">
                <a:solidFill>
                  <a:prstClr val="white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80" name="文字方塊 5"/>
            <p:cNvSpPr txBox="1"/>
            <p:nvPr/>
          </p:nvSpPr>
          <p:spPr>
            <a:xfrm>
              <a:off x="6102646" y="4029889"/>
              <a:ext cx="955906" cy="6068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3600" dirty="0" smtClean="0">
                  <a:solidFill>
                    <a:prstClr val="white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果</a:t>
              </a:r>
              <a:endParaRPr lang="zh-HK" altLang="en-US" sz="3600" dirty="0">
                <a:solidFill>
                  <a:prstClr val="white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81" name="文字方塊 6"/>
            <p:cNvSpPr txBox="1"/>
            <p:nvPr/>
          </p:nvSpPr>
          <p:spPr>
            <a:xfrm>
              <a:off x="3931957" y="4055108"/>
              <a:ext cx="1553512" cy="6068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3600" dirty="0" smtClean="0">
                  <a:solidFill>
                    <a:prstClr val="white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因</a:t>
              </a:r>
              <a:r>
                <a:rPr lang="en-US" altLang="zh-TW" sz="3600" dirty="0" smtClean="0">
                  <a:solidFill>
                    <a:prstClr val="white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/</a:t>
              </a:r>
              <a:r>
                <a:rPr lang="zh-TW" altLang="en-US" sz="3600" dirty="0" smtClean="0">
                  <a:solidFill>
                    <a:prstClr val="white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果</a:t>
              </a:r>
              <a:endParaRPr lang="zh-HK" altLang="en-US" sz="3600" dirty="0">
                <a:solidFill>
                  <a:prstClr val="white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84" name="矩形 9"/>
            <p:cNvSpPr/>
            <p:nvPr/>
          </p:nvSpPr>
          <p:spPr>
            <a:xfrm>
              <a:off x="1997041" y="6294878"/>
              <a:ext cx="1129013" cy="2687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866775">
                <a:lnSpc>
                  <a:spcPct val="90000"/>
                </a:lnSpc>
                <a:spcAft>
                  <a:spcPct val="35000"/>
                </a:spcAft>
              </a:pPr>
              <a:r>
                <a:rPr lang="zh-TW" altLang="en-US" sz="1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亞洲金融風暴</a:t>
              </a:r>
              <a:endParaRPr lang="zh-HK" altLang="en-US" sz="1400" b="1" dirty="0">
                <a:solidFill>
                  <a:prstClr val="black">
                    <a:lumMod val="85000"/>
                    <a:lumOff val="15000"/>
                  </a:prst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85" name="矩形 10"/>
            <p:cNvSpPr/>
            <p:nvPr/>
          </p:nvSpPr>
          <p:spPr>
            <a:xfrm>
              <a:off x="3699233" y="6301735"/>
              <a:ext cx="1450277" cy="2687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866775">
                <a:lnSpc>
                  <a:spcPct val="90000"/>
                </a:lnSpc>
                <a:spcAft>
                  <a:spcPct val="35000"/>
                </a:spcAft>
              </a:pPr>
              <a:r>
                <a:rPr lang="zh-TW" altLang="en-US" sz="1400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香港</a:t>
              </a:r>
              <a:r>
                <a:rPr lang="zh-TW" altLang="en-US" sz="1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經濟迅速</a:t>
              </a:r>
              <a:r>
                <a:rPr lang="zh-TW" altLang="en-US" sz="1400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下滑</a:t>
              </a:r>
              <a:endParaRPr lang="zh-HK" altLang="en-US" sz="1400" b="1" dirty="0">
                <a:solidFill>
                  <a:prstClr val="black">
                    <a:lumMod val="85000"/>
                    <a:lumOff val="15000"/>
                  </a:prst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86" name="矩形 11"/>
            <p:cNvSpPr/>
            <p:nvPr/>
          </p:nvSpPr>
          <p:spPr>
            <a:xfrm>
              <a:off x="3676897" y="5387925"/>
              <a:ext cx="1450277" cy="2687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866775">
                <a:lnSpc>
                  <a:spcPct val="90000"/>
                </a:lnSpc>
                <a:spcAft>
                  <a:spcPct val="35000"/>
                </a:spcAft>
              </a:pPr>
              <a:r>
                <a:rPr lang="zh-TW" altLang="en-US" sz="1400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香港樓宇供應急增</a:t>
              </a:r>
              <a:endParaRPr lang="zh-HK" altLang="en-US" sz="1400" b="1" dirty="0">
                <a:solidFill>
                  <a:prstClr val="black">
                    <a:lumMod val="85000"/>
                    <a:lumOff val="15000"/>
                  </a:prst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87" name="矩形 12"/>
            <p:cNvSpPr/>
            <p:nvPr/>
          </p:nvSpPr>
          <p:spPr>
            <a:xfrm>
              <a:off x="1883189" y="5426483"/>
              <a:ext cx="1450277" cy="2687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866775">
                <a:lnSpc>
                  <a:spcPct val="90000"/>
                </a:lnSpc>
                <a:spcAft>
                  <a:spcPct val="35000"/>
                </a:spcAft>
              </a:pPr>
              <a:r>
                <a:rPr lang="zh-TW" altLang="en-US" sz="1400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八萬五政策的推出</a:t>
              </a:r>
              <a:endParaRPr lang="zh-HK" altLang="en-US" sz="1400" b="1" dirty="0">
                <a:solidFill>
                  <a:prstClr val="black">
                    <a:lumMod val="85000"/>
                    <a:lumOff val="15000"/>
                  </a:prst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88" name="矩形 13"/>
            <p:cNvSpPr/>
            <p:nvPr/>
          </p:nvSpPr>
          <p:spPr>
            <a:xfrm>
              <a:off x="5791855" y="5667873"/>
              <a:ext cx="1266697" cy="3987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866775">
                <a:lnSpc>
                  <a:spcPct val="90000"/>
                </a:lnSpc>
                <a:spcAft>
                  <a:spcPct val="35000"/>
                </a:spcAft>
              </a:pPr>
              <a:r>
                <a:rPr lang="zh-TW" altLang="en-US" sz="2400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樓價急跌</a:t>
              </a:r>
              <a:endParaRPr lang="zh-HK" altLang="en-US" sz="2400" b="1" dirty="0">
                <a:solidFill>
                  <a:prstClr val="black">
                    <a:lumMod val="85000"/>
                    <a:lumOff val="15000"/>
                  </a:prst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726437" y="603183"/>
            <a:ext cx="5753587" cy="2748935"/>
            <a:chOff x="1556224" y="3619657"/>
            <a:chExt cx="6402114" cy="3224753"/>
          </a:xfrm>
        </p:grpSpPr>
        <p:pic>
          <p:nvPicPr>
            <p:cNvPr id="4" name="圖片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6224" y="3619657"/>
              <a:ext cx="6402114" cy="3224753"/>
            </a:xfrm>
            <a:prstGeom prst="rect">
              <a:avLst/>
            </a:prstGeom>
          </p:spPr>
        </p:pic>
        <p:sp>
          <p:nvSpPr>
            <p:cNvPr id="5" name="文字方塊 4"/>
            <p:cNvSpPr txBox="1"/>
            <p:nvPr/>
          </p:nvSpPr>
          <p:spPr>
            <a:xfrm>
              <a:off x="1927287" y="3754672"/>
              <a:ext cx="1249245" cy="758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3600" dirty="0" smtClean="0">
                  <a:solidFill>
                    <a:prstClr val="white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因</a:t>
              </a:r>
              <a:endParaRPr lang="zh-HK" altLang="en-US" sz="3600" dirty="0">
                <a:solidFill>
                  <a:prstClr val="white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6" name="文字方塊 5"/>
            <p:cNvSpPr txBox="1"/>
            <p:nvPr/>
          </p:nvSpPr>
          <p:spPr>
            <a:xfrm>
              <a:off x="6333484" y="3727810"/>
              <a:ext cx="1068404" cy="758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3600" dirty="0" smtClean="0">
                  <a:solidFill>
                    <a:prstClr val="white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果</a:t>
              </a:r>
              <a:endParaRPr lang="zh-HK" altLang="en-US" sz="3600" dirty="0">
                <a:solidFill>
                  <a:prstClr val="white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7" name="文字方塊 6"/>
            <p:cNvSpPr txBox="1"/>
            <p:nvPr/>
          </p:nvSpPr>
          <p:spPr>
            <a:xfrm>
              <a:off x="3907330" y="3754672"/>
              <a:ext cx="1736341" cy="758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3600" dirty="0" smtClean="0">
                  <a:solidFill>
                    <a:prstClr val="white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因</a:t>
              </a:r>
              <a:r>
                <a:rPr lang="en-US" altLang="zh-TW" sz="3600" dirty="0" smtClean="0">
                  <a:solidFill>
                    <a:prstClr val="white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/</a:t>
              </a:r>
              <a:r>
                <a:rPr lang="zh-TW" altLang="en-US" sz="3600" dirty="0" smtClean="0">
                  <a:solidFill>
                    <a:prstClr val="white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果</a:t>
              </a:r>
              <a:endParaRPr lang="zh-HK" altLang="en-US" sz="3600" dirty="0">
                <a:solidFill>
                  <a:prstClr val="white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8" name="文字方塊 7"/>
            <p:cNvSpPr txBox="1"/>
            <p:nvPr/>
          </p:nvSpPr>
          <p:spPr>
            <a:xfrm>
              <a:off x="3226678" y="5568768"/>
              <a:ext cx="461665" cy="54926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endParaRPr lang="zh-HK" altLang="en-US" b="1" dirty="0">
                <a:solidFill>
                  <a:prstClr val="black">
                    <a:lumMod val="95000"/>
                    <a:lumOff val="5000"/>
                  </a:prst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9" name="文字方塊 8"/>
            <p:cNvSpPr txBox="1"/>
            <p:nvPr/>
          </p:nvSpPr>
          <p:spPr>
            <a:xfrm>
              <a:off x="5266956" y="5562552"/>
              <a:ext cx="461665" cy="55548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endParaRPr lang="zh-HK" altLang="en-US" b="1" dirty="0">
                <a:solidFill>
                  <a:prstClr val="black">
                    <a:lumMod val="95000"/>
                    <a:lumOff val="5000"/>
                  </a:prst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863417" y="6453895"/>
              <a:ext cx="1261884" cy="2862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866775">
                <a:lnSpc>
                  <a:spcPct val="90000"/>
                </a:lnSpc>
                <a:spcAft>
                  <a:spcPct val="35000"/>
                </a:spcAft>
              </a:pPr>
              <a:r>
                <a:rPr lang="zh-TW" altLang="en-US" sz="1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亞洲金融風暴</a:t>
              </a:r>
              <a:endParaRPr lang="zh-HK" altLang="en-US" sz="1400" b="1" dirty="0">
                <a:solidFill>
                  <a:prstClr val="black">
                    <a:lumMod val="85000"/>
                    <a:lumOff val="15000"/>
                  </a:prst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705799" y="6453895"/>
              <a:ext cx="1620957" cy="2862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866775">
                <a:lnSpc>
                  <a:spcPct val="90000"/>
                </a:lnSpc>
                <a:spcAft>
                  <a:spcPct val="35000"/>
                </a:spcAft>
              </a:pPr>
              <a:r>
                <a:rPr lang="zh-TW" altLang="en-US" sz="1400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香港</a:t>
              </a:r>
              <a:r>
                <a:rPr lang="zh-TW" altLang="en-US" sz="1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經濟迅速</a:t>
              </a:r>
              <a:r>
                <a:rPr lang="zh-TW" altLang="en-US" sz="1400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下滑</a:t>
              </a:r>
              <a:endParaRPr lang="zh-HK" altLang="en-US" sz="1400" b="1" dirty="0">
                <a:solidFill>
                  <a:prstClr val="black">
                    <a:lumMod val="85000"/>
                    <a:lumOff val="15000"/>
                  </a:prst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672847" y="5358876"/>
              <a:ext cx="1620957" cy="2862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866775">
                <a:lnSpc>
                  <a:spcPct val="90000"/>
                </a:lnSpc>
                <a:spcAft>
                  <a:spcPct val="35000"/>
                </a:spcAft>
              </a:pPr>
              <a:r>
                <a:rPr lang="zh-TW" altLang="en-US" sz="1400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香港樓宇供應急增</a:t>
              </a:r>
              <a:endParaRPr lang="zh-HK" altLang="en-US" sz="1400" b="1" dirty="0">
                <a:solidFill>
                  <a:prstClr val="black">
                    <a:lumMod val="85000"/>
                    <a:lumOff val="15000"/>
                  </a:prst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714667" y="5358876"/>
              <a:ext cx="1620957" cy="2862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866775">
                <a:lnSpc>
                  <a:spcPct val="90000"/>
                </a:lnSpc>
                <a:spcAft>
                  <a:spcPct val="35000"/>
                </a:spcAft>
              </a:pPr>
              <a:r>
                <a:rPr lang="zh-TW" altLang="en-US" sz="1400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八萬五政策的推出</a:t>
              </a:r>
              <a:endParaRPr lang="zh-HK" altLang="en-US" sz="1400" b="1" dirty="0">
                <a:solidFill>
                  <a:prstClr val="black">
                    <a:lumMod val="85000"/>
                    <a:lumOff val="15000"/>
                  </a:prst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184028" y="5708292"/>
              <a:ext cx="1415772" cy="4247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866775">
                <a:lnSpc>
                  <a:spcPct val="90000"/>
                </a:lnSpc>
                <a:spcAft>
                  <a:spcPct val="35000"/>
                </a:spcAft>
              </a:pPr>
              <a:r>
                <a:rPr lang="zh-TW" altLang="en-US" sz="2400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樓價急跌</a:t>
              </a:r>
              <a:endParaRPr lang="zh-HK" altLang="en-US" sz="2400" b="1" dirty="0">
                <a:solidFill>
                  <a:prstClr val="black">
                    <a:lumMod val="85000"/>
                    <a:lumOff val="15000"/>
                  </a:prst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sp>
        <p:nvSpPr>
          <p:cNvPr id="82" name="文字方塊 7"/>
          <p:cNvSpPr txBox="1"/>
          <p:nvPr/>
        </p:nvSpPr>
        <p:spPr>
          <a:xfrm>
            <a:off x="3278108" y="5529395"/>
            <a:ext cx="461665" cy="7290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TW" altLang="en-US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導致</a:t>
            </a:r>
            <a:endParaRPr lang="zh-HK" altLang="en-US" b="1" dirty="0">
              <a:solidFill>
                <a:prstClr val="black">
                  <a:lumMod val="95000"/>
                  <a:lumOff val="5000"/>
                </a:prst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3" name="文字方塊 8"/>
          <p:cNvSpPr txBox="1"/>
          <p:nvPr/>
        </p:nvSpPr>
        <p:spPr>
          <a:xfrm>
            <a:off x="5062164" y="5545499"/>
            <a:ext cx="461665" cy="7290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TW" altLang="en-US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導致</a:t>
            </a:r>
            <a:endParaRPr lang="zh-HK" altLang="en-US" b="1" dirty="0">
              <a:solidFill>
                <a:prstClr val="black">
                  <a:lumMod val="95000"/>
                  <a:lumOff val="5000"/>
                </a:prst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3" name="矩形 2"/>
          <p:cNvSpPr/>
          <p:nvPr/>
        </p:nvSpPr>
        <p:spPr>
          <a:xfrm>
            <a:off x="1721077" y="224406"/>
            <a:ext cx="4800551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運用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相關專科語體的組織圖去整合關鍵資料</a:t>
            </a:r>
          </a:p>
        </p:txBody>
      </p:sp>
      <p:sp>
        <p:nvSpPr>
          <p:cNvPr id="74" name="矩形 2"/>
          <p:cNvSpPr/>
          <p:nvPr/>
        </p:nvSpPr>
        <p:spPr>
          <a:xfrm>
            <a:off x="1721077" y="3364862"/>
            <a:ext cx="3886621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按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邏輯關係運用關聯詞語連接重點</a:t>
            </a:r>
          </a:p>
        </p:txBody>
      </p:sp>
    </p:spTree>
    <p:extLst>
      <p:ext uri="{BB962C8B-B14F-4D97-AF65-F5344CB8AC3E}">
        <p14:creationId xmlns:p14="http://schemas.microsoft.com/office/powerpoint/2010/main" val="4148850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3" grpId="0"/>
      <p:bldP spid="73" grpId="0" animBg="1"/>
      <p:bldP spid="7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379220" y="2414055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（二）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16"/>
          <p:cNvSpPr/>
          <p:nvPr/>
        </p:nvSpPr>
        <p:spPr>
          <a:xfrm>
            <a:off x="1730453" y="3546254"/>
            <a:ext cx="56939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</a:pPr>
            <a:r>
              <a:rPr lang="zh-TW" altLang="en-US" sz="36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取自：數學</a:t>
            </a:r>
            <a:r>
              <a:rPr lang="zh-HK" altLang="en-US" sz="36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科</a:t>
            </a:r>
            <a:r>
              <a:rPr lang="zh-TW" altLang="en-US" sz="36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　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率和比</a:t>
            </a:r>
            <a:endParaRPr lang="zh-HK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53338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圖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71" y="1421933"/>
            <a:ext cx="8887233" cy="4906874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25569" y="2601547"/>
            <a:ext cx="3659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48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分鐘閱讀了一本有 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24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頁的圖書</a:t>
            </a:r>
            <a:endParaRPr lang="zh-HK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600700" y="2356319"/>
            <a:ext cx="3217547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卓霖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閱讀的速度：</a:t>
            </a:r>
            <a:endParaRPr lang="en-US" altLang="zh-TW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6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卓霖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每一頁書需要</a:t>
            </a: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____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分鐘閱讀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；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或</a:t>
            </a: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_____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分鐘 </a:t>
            </a: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頁</a:t>
            </a:r>
            <a:endParaRPr lang="zh-HK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0388" y="5337323"/>
            <a:ext cx="3626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花多少分鐘才能完成一本有 </a:t>
            </a:r>
            <a:r>
              <a:rPr lang="en-US" altLang="zh-TW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96</a:t>
            </a:r>
            <a:r>
              <a:rPr lang="zh-TW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頁的圖書</a:t>
            </a:r>
            <a:endParaRPr lang="zh-HK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8" name="群組 27"/>
          <p:cNvGrpSpPr/>
          <p:nvPr/>
        </p:nvGrpSpPr>
        <p:grpSpPr>
          <a:xfrm>
            <a:off x="5595030" y="3192136"/>
            <a:ext cx="3167855" cy="860089"/>
            <a:chOff x="5595030" y="1874278"/>
            <a:chExt cx="3167855" cy="860089"/>
          </a:xfrm>
        </p:grpSpPr>
        <p:sp>
          <p:nvSpPr>
            <p:cNvPr id="12" name="矩形 11"/>
            <p:cNvSpPr/>
            <p:nvPr/>
          </p:nvSpPr>
          <p:spPr>
            <a:xfrm>
              <a:off x="5595030" y="1934148"/>
              <a:ext cx="3167855" cy="8002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524000" indent="-1524000"/>
              <a:r>
                <a:rPr lang="zh-TW" altLang="en-US" sz="1600" u="sng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卓霖</a:t>
              </a:r>
              <a:r>
                <a:rPr lang="zh-TW" altLang="en-US" sz="1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閱讀的速度   </a:t>
              </a:r>
              <a:r>
                <a:rPr lang="en-US" altLang="zh-TW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=</a:t>
              </a:r>
              <a:r>
                <a:rPr lang="zh-TW" altLang="en-US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        </a:t>
              </a:r>
              <a:r>
                <a:rPr lang="en-US" altLang="zh-TW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/>
              </a:r>
              <a:br>
                <a:rPr lang="en-US" altLang="zh-TW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</a:br>
              <a:r>
                <a:rPr lang="zh-TW" altLang="en-US" sz="28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r>
                <a:rPr lang="en-US" altLang="zh-TW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=</a:t>
              </a:r>
              <a:r>
                <a:rPr lang="zh-TW" altLang="en-US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</a:t>
              </a:r>
              <a:r>
                <a:rPr lang="en-US" altLang="zh-TW" sz="1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</a:t>
              </a:r>
              <a:r>
                <a:rPr lang="zh-TW" altLang="en-US" sz="1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分鐘 </a:t>
              </a:r>
              <a:r>
                <a:rPr lang="en-US" altLang="zh-TW" sz="1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/</a:t>
              </a:r>
              <a:r>
                <a:rPr lang="zh-TW" altLang="en-US" sz="1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頁</a:t>
              </a:r>
              <a:endParaRPr lang="zh-HK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5" name="文字方塊 14"/>
            <p:cNvSpPr txBox="1"/>
            <p:nvPr/>
          </p:nvSpPr>
          <p:spPr>
            <a:xfrm>
              <a:off x="7506159" y="1874278"/>
              <a:ext cx="4732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HK" sz="1600" u="sng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48 </a:t>
              </a:r>
            </a:p>
            <a:p>
              <a:r>
                <a:rPr lang="en-US" altLang="zh-HK" sz="1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24</a:t>
              </a:r>
              <a:endParaRPr lang="zh-HK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50" name="群組 49"/>
          <p:cNvGrpSpPr/>
          <p:nvPr/>
        </p:nvGrpSpPr>
        <p:grpSpPr>
          <a:xfrm>
            <a:off x="5604713" y="4039743"/>
            <a:ext cx="3243196" cy="947066"/>
            <a:chOff x="5604713" y="2777871"/>
            <a:chExt cx="3243196" cy="947066"/>
          </a:xfrm>
        </p:grpSpPr>
        <p:sp>
          <p:nvSpPr>
            <p:cNvPr id="14" name="矩形 13"/>
            <p:cNvSpPr/>
            <p:nvPr/>
          </p:nvSpPr>
          <p:spPr>
            <a:xfrm>
              <a:off x="5604713" y="2777871"/>
              <a:ext cx="32431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zh-TW" altLang="en-US" sz="1600" u="sng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卓霖</a:t>
              </a:r>
              <a:r>
                <a:rPr kumimoji="1" lang="zh-TW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閱讀</a:t>
              </a:r>
              <a:r>
                <a:rPr lang="zh-TW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一本有 </a:t>
              </a:r>
              <a:r>
                <a:rPr lang="en-US" altLang="zh-TW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96</a:t>
              </a:r>
              <a:r>
                <a:rPr lang="zh-TW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頁</a:t>
              </a:r>
              <a:r>
                <a:rPr lang="zh-TW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的書</a:t>
              </a:r>
              <a:r>
                <a:rPr kumimoji="1" lang="zh-TW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需要 ：</a:t>
              </a:r>
              <a:endParaRPr kumimoji="1"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grpSp>
          <p:nvGrpSpPr>
            <p:cNvPr id="29" name="群組 28"/>
            <p:cNvGrpSpPr/>
            <p:nvPr/>
          </p:nvGrpSpPr>
          <p:grpSpPr>
            <a:xfrm>
              <a:off x="6480533" y="3133948"/>
              <a:ext cx="1166029" cy="590989"/>
              <a:chOff x="6480533" y="3133948"/>
              <a:chExt cx="1166029" cy="590989"/>
            </a:xfrm>
          </p:grpSpPr>
          <p:sp>
            <p:nvSpPr>
              <p:cNvPr id="16" name="文字方塊 15"/>
              <p:cNvSpPr txBox="1"/>
              <p:nvPr/>
            </p:nvSpPr>
            <p:spPr>
              <a:xfrm>
                <a:off x="6869002" y="3235649"/>
                <a:ext cx="33534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HK" sz="1600" dirty="0" smtClean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=</a:t>
                </a:r>
              </a:p>
            </p:txBody>
          </p:sp>
          <p:sp>
            <p:nvSpPr>
              <p:cNvPr id="17" name="文字方塊 16"/>
              <p:cNvSpPr txBox="1"/>
              <p:nvPr/>
            </p:nvSpPr>
            <p:spPr>
              <a:xfrm>
                <a:off x="6480533" y="3140162"/>
                <a:ext cx="42191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HK" sz="1600" u="sng" dirty="0" smtClean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 x </a:t>
                </a:r>
              </a:p>
              <a:p>
                <a:pPr algn="ctr"/>
                <a:r>
                  <a:rPr lang="en-US" altLang="zh-HK" sz="1600" dirty="0" smtClean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96</a:t>
                </a:r>
                <a:endParaRPr lang="zh-HK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18" name="文字方塊 17"/>
              <p:cNvSpPr txBox="1"/>
              <p:nvPr/>
            </p:nvSpPr>
            <p:spPr>
              <a:xfrm>
                <a:off x="7173356" y="3133948"/>
                <a:ext cx="47320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HK" sz="1600" u="sng" dirty="0" smtClean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48 </a:t>
                </a:r>
              </a:p>
              <a:p>
                <a:r>
                  <a:rPr lang="en-US" altLang="zh-HK" sz="1600" dirty="0" smtClean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24</a:t>
                </a:r>
                <a:endParaRPr lang="zh-HK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</p:grpSp>
      <p:sp>
        <p:nvSpPr>
          <p:cNvPr id="19" name="矩形 18"/>
          <p:cNvSpPr/>
          <p:nvPr/>
        </p:nvSpPr>
        <p:spPr>
          <a:xfrm>
            <a:off x="5604713" y="5351820"/>
            <a:ext cx="31053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設</a:t>
            </a:r>
            <a:r>
              <a:rPr kumimoji="1" lang="zh-TW" altLang="en-US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卓霖</a:t>
            </a:r>
            <a:r>
              <a:rPr kumimoji="1"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閱讀</a:t>
            </a:r>
            <a:r>
              <a:rPr lang="zh-TW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一本有 </a:t>
            </a:r>
            <a:r>
              <a:rPr lang="en-US" altLang="zh-TW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96</a:t>
            </a:r>
            <a:r>
              <a:rPr lang="zh-TW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頁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書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kumimoji="1"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需要 </a:t>
            </a:r>
            <a:r>
              <a:rPr kumimoji="1"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kumimoji="1"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分鐘</a:t>
            </a:r>
            <a:endParaRPr lang="zh-HK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1203845" y="619653"/>
            <a:ext cx="5554092" cy="658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TW" altLang="en-US" sz="2000" b="1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卓霖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用 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48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分鐘閱讀了一本有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24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頁的圖書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她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要花多少分鐘才能完成一本有 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96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頁的圖書？</a:t>
            </a:r>
            <a:endPara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0" name="圓角矩形 29"/>
          <p:cNvSpPr/>
          <p:nvPr/>
        </p:nvSpPr>
        <p:spPr>
          <a:xfrm>
            <a:off x="1800808" y="596442"/>
            <a:ext cx="4129576" cy="349122"/>
          </a:xfrm>
          <a:prstGeom prst="roundRect">
            <a:avLst/>
          </a:prstGeom>
          <a:solidFill>
            <a:srgbClr val="65CDF3">
              <a:alpha val="40000"/>
            </a:srgbClr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1" name="圓角矩形 30"/>
          <p:cNvSpPr/>
          <p:nvPr/>
        </p:nvSpPr>
        <p:spPr>
          <a:xfrm>
            <a:off x="1806266" y="953014"/>
            <a:ext cx="4501228" cy="349122"/>
          </a:xfrm>
          <a:prstGeom prst="roundRect">
            <a:avLst/>
          </a:prstGeom>
          <a:solidFill>
            <a:srgbClr val="65CDF3">
              <a:alpha val="40000"/>
            </a:srgbClr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36" name="群組 35"/>
          <p:cNvGrpSpPr/>
          <p:nvPr/>
        </p:nvGrpSpPr>
        <p:grpSpPr>
          <a:xfrm>
            <a:off x="450388" y="3857324"/>
            <a:ext cx="1191269" cy="593553"/>
            <a:chOff x="450388" y="2548797"/>
            <a:chExt cx="1191269" cy="593553"/>
          </a:xfrm>
        </p:grpSpPr>
        <p:sp>
          <p:nvSpPr>
            <p:cNvPr id="32" name="圓角矩形 31"/>
            <p:cNvSpPr/>
            <p:nvPr/>
          </p:nvSpPr>
          <p:spPr>
            <a:xfrm>
              <a:off x="450388" y="2548797"/>
              <a:ext cx="1191269" cy="593553"/>
            </a:xfrm>
            <a:prstGeom prst="roundRect">
              <a:avLst/>
            </a:prstGeom>
            <a:solidFill>
              <a:srgbClr val="D7EC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34" name="文字方塊 33"/>
            <p:cNvSpPr txBox="1"/>
            <p:nvPr/>
          </p:nvSpPr>
          <p:spPr>
            <a:xfrm>
              <a:off x="729125" y="2640930"/>
              <a:ext cx="646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b="1" dirty="0" smtClean="0">
                  <a:solidFill>
                    <a:schemeClr val="bg2">
                      <a:lumMod val="25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時間</a:t>
              </a:r>
              <a:endParaRPr lang="zh-HK" altLang="en-US" b="1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37" name="群組 36"/>
          <p:cNvGrpSpPr/>
          <p:nvPr/>
        </p:nvGrpSpPr>
        <p:grpSpPr>
          <a:xfrm>
            <a:off x="2696376" y="3857324"/>
            <a:ext cx="1191269" cy="593553"/>
            <a:chOff x="2696376" y="2548797"/>
            <a:chExt cx="1191269" cy="593553"/>
          </a:xfrm>
        </p:grpSpPr>
        <p:sp>
          <p:nvSpPr>
            <p:cNvPr id="33" name="圓角矩形 32"/>
            <p:cNvSpPr/>
            <p:nvPr/>
          </p:nvSpPr>
          <p:spPr>
            <a:xfrm>
              <a:off x="2696376" y="2548797"/>
              <a:ext cx="1191269" cy="593553"/>
            </a:xfrm>
            <a:prstGeom prst="roundRect">
              <a:avLst/>
            </a:prstGeom>
            <a:solidFill>
              <a:srgbClr val="F9CC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35" name="文字方塊 34"/>
            <p:cNvSpPr txBox="1"/>
            <p:nvPr/>
          </p:nvSpPr>
          <p:spPr>
            <a:xfrm>
              <a:off x="2961347" y="2654818"/>
              <a:ext cx="646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b="1" dirty="0" smtClean="0">
                  <a:solidFill>
                    <a:schemeClr val="bg2">
                      <a:lumMod val="25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頁數</a:t>
              </a:r>
              <a:endParaRPr lang="zh-HK" altLang="en-US" b="1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51" name="群組 50"/>
          <p:cNvGrpSpPr/>
          <p:nvPr/>
        </p:nvGrpSpPr>
        <p:grpSpPr>
          <a:xfrm>
            <a:off x="482719" y="2574115"/>
            <a:ext cx="814236" cy="1283208"/>
            <a:chOff x="482719" y="1293020"/>
            <a:chExt cx="814236" cy="1283208"/>
          </a:xfrm>
        </p:grpSpPr>
        <p:cxnSp>
          <p:nvCxnSpPr>
            <p:cNvPr id="43" name="肘形接點 42"/>
            <p:cNvCxnSpPr>
              <a:stCxn id="38" idx="2"/>
              <a:endCxn id="32" idx="0"/>
            </p:cNvCxnSpPr>
            <p:nvPr/>
          </p:nvCxnSpPr>
          <p:spPr>
            <a:xfrm rot="16200000" flipH="1">
              <a:off x="510992" y="2041197"/>
              <a:ext cx="913877" cy="156186"/>
            </a:xfrm>
            <a:prstGeom prst="bentConnector3">
              <a:avLst/>
            </a:prstGeom>
            <a:ln w="19050">
              <a:solidFill>
                <a:srgbClr val="65CDF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圓角矩形 37"/>
            <p:cNvSpPr/>
            <p:nvPr/>
          </p:nvSpPr>
          <p:spPr>
            <a:xfrm>
              <a:off x="482719" y="1293020"/>
              <a:ext cx="814236" cy="369332"/>
            </a:xfrm>
            <a:prstGeom prst="roundRect">
              <a:avLst/>
            </a:prstGeom>
            <a:noFill/>
            <a:ln w="28575">
              <a:solidFill>
                <a:srgbClr val="D7E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53" name="群組 52"/>
          <p:cNvGrpSpPr/>
          <p:nvPr/>
        </p:nvGrpSpPr>
        <p:grpSpPr>
          <a:xfrm>
            <a:off x="768485" y="4441546"/>
            <a:ext cx="948348" cy="1208808"/>
            <a:chOff x="768485" y="3160451"/>
            <a:chExt cx="948348" cy="1208808"/>
          </a:xfrm>
        </p:grpSpPr>
        <p:cxnSp>
          <p:nvCxnSpPr>
            <p:cNvPr id="45" name="肘形接點 44"/>
            <p:cNvCxnSpPr>
              <a:stCxn id="39" idx="0"/>
              <a:endCxn id="32" idx="2"/>
            </p:cNvCxnSpPr>
            <p:nvPr/>
          </p:nvCxnSpPr>
          <p:spPr>
            <a:xfrm rot="16200000" flipV="1">
              <a:off x="724603" y="3481871"/>
              <a:ext cx="839476" cy="196636"/>
            </a:xfrm>
            <a:prstGeom prst="bentConnector3">
              <a:avLst/>
            </a:prstGeom>
            <a:ln w="19050">
              <a:solidFill>
                <a:srgbClr val="65CDF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圓角矩形 38"/>
            <p:cNvSpPr/>
            <p:nvPr/>
          </p:nvSpPr>
          <p:spPr>
            <a:xfrm>
              <a:off x="768485" y="3999927"/>
              <a:ext cx="948348" cy="369332"/>
            </a:xfrm>
            <a:prstGeom prst="roundRect">
              <a:avLst/>
            </a:prstGeom>
            <a:noFill/>
            <a:ln w="28575">
              <a:solidFill>
                <a:srgbClr val="D7E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52" name="群組 51"/>
          <p:cNvGrpSpPr/>
          <p:nvPr/>
        </p:nvGrpSpPr>
        <p:grpSpPr>
          <a:xfrm>
            <a:off x="2696376" y="2574114"/>
            <a:ext cx="597330" cy="1283210"/>
            <a:chOff x="2696376" y="1293019"/>
            <a:chExt cx="597330" cy="1283210"/>
          </a:xfrm>
        </p:grpSpPr>
        <p:sp>
          <p:nvSpPr>
            <p:cNvPr id="40" name="圓角矩形 39"/>
            <p:cNvSpPr/>
            <p:nvPr/>
          </p:nvSpPr>
          <p:spPr>
            <a:xfrm>
              <a:off x="2696376" y="1293019"/>
              <a:ext cx="597330" cy="369332"/>
            </a:xfrm>
            <a:prstGeom prst="roundRect">
              <a:avLst/>
            </a:prstGeom>
            <a:noFill/>
            <a:ln w="28575">
              <a:solidFill>
                <a:srgbClr val="F9CC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cxnSp>
          <p:nvCxnSpPr>
            <p:cNvPr id="47" name="肘形接點 46"/>
            <p:cNvCxnSpPr>
              <a:stCxn id="40" idx="2"/>
              <a:endCxn id="33" idx="0"/>
            </p:cNvCxnSpPr>
            <p:nvPr/>
          </p:nvCxnSpPr>
          <p:spPr>
            <a:xfrm rot="16200000" flipH="1">
              <a:off x="2686587" y="1970805"/>
              <a:ext cx="913878" cy="296970"/>
            </a:xfrm>
            <a:prstGeom prst="bentConnector3">
              <a:avLst/>
            </a:prstGeom>
            <a:ln w="19050">
              <a:solidFill>
                <a:srgbClr val="F9CC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群組 53"/>
          <p:cNvGrpSpPr/>
          <p:nvPr/>
        </p:nvGrpSpPr>
        <p:grpSpPr>
          <a:xfrm>
            <a:off x="3292010" y="4441545"/>
            <a:ext cx="597330" cy="1205726"/>
            <a:chOff x="3292010" y="3160450"/>
            <a:chExt cx="597330" cy="1205726"/>
          </a:xfrm>
        </p:grpSpPr>
        <p:sp>
          <p:nvSpPr>
            <p:cNvPr id="41" name="圓角矩形 40"/>
            <p:cNvSpPr/>
            <p:nvPr/>
          </p:nvSpPr>
          <p:spPr>
            <a:xfrm>
              <a:off x="3292010" y="3996844"/>
              <a:ext cx="597330" cy="369332"/>
            </a:xfrm>
            <a:prstGeom prst="roundRect">
              <a:avLst/>
            </a:prstGeom>
            <a:noFill/>
            <a:ln w="28575">
              <a:solidFill>
                <a:srgbClr val="F9CC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cxnSp>
          <p:nvCxnSpPr>
            <p:cNvPr id="49" name="肘形接點 48"/>
            <p:cNvCxnSpPr>
              <a:stCxn id="33" idx="2"/>
              <a:endCxn id="41" idx="0"/>
            </p:cNvCxnSpPr>
            <p:nvPr/>
          </p:nvCxnSpPr>
          <p:spPr>
            <a:xfrm rot="16200000" flipH="1">
              <a:off x="3023147" y="3429315"/>
              <a:ext cx="836393" cy="298664"/>
            </a:xfrm>
            <a:prstGeom prst="bentConnector3">
              <a:avLst/>
            </a:prstGeom>
            <a:ln w="19050">
              <a:solidFill>
                <a:srgbClr val="F9CC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矩形 2"/>
          <p:cNvSpPr/>
          <p:nvPr/>
        </p:nvSpPr>
        <p:spPr>
          <a:xfrm>
            <a:off x="146671" y="197311"/>
            <a:ext cx="5809227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分析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題目中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關鍵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代表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的邏輯關係</a:t>
            </a:r>
            <a:r>
              <a:rPr lang="en-US" altLang="zh-TW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專科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語體</a:t>
            </a:r>
            <a:endParaRPr lang="en-US" altLang="zh-TW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46671" y="1621873"/>
            <a:ext cx="4248047" cy="646331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marL="269875" lvl="0" indent="-269875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從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資料中找出與該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邏輯關係</a:t>
            </a:r>
            <a:r>
              <a:rPr lang="en-US" altLang="zh-TW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專科語體相關的關鍵資料</a:t>
            </a:r>
            <a:endParaRPr lang="en-US" altLang="zh-TW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5" name="矩形 2"/>
          <p:cNvSpPr/>
          <p:nvPr/>
        </p:nvSpPr>
        <p:spPr>
          <a:xfrm>
            <a:off x="1405069" y="6117730"/>
            <a:ext cx="6333862" cy="553998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按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邏輯關係運用關聯詞語連接重點</a:t>
            </a:r>
          </a:p>
          <a:p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（在</a:t>
            </a:r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解方程前</a:t>
            </a: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，嘗試</a:t>
            </a:r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按邏輯關係</a:t>
            </a: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用關聯詞將數式中的關鍵資料</a:t>
            </a:r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作</a:t>
            </a: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口頭描述，</a:t>
            </a:r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與文字互相</a:t>
            </a:r>
            <a:r>
              <a:rPr lang="zh-TW" altLang="zh-HK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驗證</a:t>
            </a:r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</a:t>
            </a:r>
          </a:p>
        </p:txBody>
      </p:sp>
      <p:sp>
        <p:nvSpPr>
          <p:cNvPr id="42" name="矩形 2"/>
          <p:cNvSpPr/>
          <p:nvPr/>
        </p:nvSpPr>
        <p:spPr>
          <a:xfrm>
            <a:off x="5595030" y="1617508"/>
            <a:ext cx="3167855" cy="646331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marL="269875" indent="-269875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運用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相關專科語體的組織圖去整合關鍵資料</a:t>
            </a:r>
          </a:p>
        </p:txBody>
      </p:sp>
    </p:spTree>
    <p:extLst>
      <p:ext uri="{BB962C8B-B14F-4D97-AF65-F5344CB8AC3E}">
        <p14:creationId xmlns:p14="http://schemas.microsoft.com/office/powerpoint/2010/main" val="57147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9" grpId="0"/>
      <p:bldP spid="30" grpId="0" animBg="1"/>
      <p:bldP spid="31" grpId="0" animBg="1"/>
      <p:bldP spid="44" grpId="0" animBg="1"/>
      <p:bldP spid="46" grpId="0" animBg="1"/>
      <p:bldP spid="55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1031349" y="2966727"/>
            <a:ext cx="73373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  <a:sym typeface="Wingdings" pitchFamily="2" charset="2"/>
              </a:rPr>
              <a:t>常見的</a:t>
            </a:r>
            <a:r>
              <a:rPr lang="zh-TW" altLang="en-US" sz="5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專科</a:t>
            </a:r>
            <a:r>
              <a:rPr lang="zh-TW" altLang="en-US" sz="5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Wingdings" pitchFamily="2" charset="2"/>
              </a:rPr>
              <a:t>語體</a:t>
            </a:r>
            <a:r>
              <a:rPr lang="zh-TW" altLang="en-US" sz="5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組織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圖</a:t>
            </a:r>
            <a:endParaRPr lang="zh-HK" alt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2351399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簡報2" id="{315773D1-C45F-4EBF-9336-68F549F62255}" vid="{D07C4E06-FE10-4B6A-B899-9954F07D1BDC}"/>
    </a:ext>
  </a:extLst>
</a:theme>
</file>

<file path=ppt/theme/theme2.xml><?xml version="1.0" encoding="utf-8"?>
<a:theme xmlns:a="http://schemas.openxmlformats.org/drawingml/2006/main" name="2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簡報2" id="{315773D1-C45F-4EBF-9336-68F549F62255}" vid="{D07C4E06-FE10-4B6A-B899-9954F07D1BDC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757</TotalTime>
  <Words>618</Words>
  <Application>Microsoft Office PowerPoint</Application>
  <PresentationFormat>如螢幕大小 (4:3)</PresentationFormat>
  <Paragraphs>179</Paragraphs>
  <Slides>16</Slides>
  <Notes>6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16</vt:i4>
      </vt:variant>
    </vt:vector>
  </HeadingPairs>
  <TitlesOfParts>
    <vt:vector size="26" baseType="lpstr">
      <vt:lpstr>微軟正黑體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2_Office 佈景主題</vt:lpstr>
      <vt:lpstr>應用邏輯關係/專科語體</vt:lpstr>
      <vt:lpstr>PowerPoint 簡報</vt:lpstr>
      <vt:lpstr>常見的專科語體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CHAN, Yan-nuen Sharon</dc:creator>
  <cp:lastModifiedBy>LEE, Hoi-lam Caroline</cp:lastModifiedBy>
  <cp:revision>70</cp:revision>
  <cp:lastPrinted>2015-11-02T09:09:17Z</cp:lastPrinted>
  <dcterms:created xsi:type="dcterms:W3CDTF">2015-09-18T00:57:23Z</dcterms:created>
  <dcterms:modified xsi:type="dcterms:W3CDTF">2016-03-15T08:03:24Z</dcterms:modified>
</cp:coreProperties>
</file>