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"/>
  </p:notesMasterIdLst>
  <p:handoutMasterIdLst>
    <p:handoutMasterId r:id="rId10"/>
  </p:handoutMasterIdLst>
  <p:sldIdLst>
    <p:sldId id="261" r:id="rId3"/>
    <p:sldId id="268" r:id="rId4"/>
    <p:sldId id="269" r:id="rId5"/>
    <p:sldId id="270" r:id="rId6"/>
    <p:sldId id="274" r:id="rId7"/>
    <p:sldId id="275" r:id="rId8"/>
  </p:sldIdLst>
  <p:sldSz cx="9144000" cy="6858000" type="screen4x3"/>
  <p:notesSz cx="6797675" cy="987425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83C2"/>
    <a:srgbClr val="2D2D8A"/>
    <a:srgbClr val="1F4E79"/>
    <a:srgbClr val="556D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2" autoAdjust="0"/>
    <p:restoredTop sz="89937" autoAdjust="0"/>
  </p:normalViewPr>
  <p:slideViewPr>
    <p:cSldViewPr snapToGrid="0" showGuides="1">
      <p:cViewPr varScale="1">
        <p:scale>
          <a:sx n="97" d="100"/>
          <a:sy n="97" d="100"/>
        </p:scale>
        <p:origin x="74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6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BE821-E72A-4417-B3F5-762C42F04217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1CC0A-1CAA-44DF-BC96-7E0B2A252CB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022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AF2A1-3FBE-42E9-9596-F26DC7A6F25B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93A8F-0D8E-435E-B306-A2EDE14F52EC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5203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32901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05020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>
                <a:solidFill>
                  <a:prstClr val="black"/>
                </a:solidFill>
              </a:rPr>
              <a:pPr/>
              <a:t>3</a:t>
            </a:fld>
            <a:endParaRPr lang="zh-HK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43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zh-HK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>
                <a:solidFill>
                  <a:prstClr val="black"/>
                </a:solidFill>
              </a:rPr>
              <a:pPr/>
              <a:t>4</a:t>
            </a:fld>
            <a:endParaRPr lang="zh-HK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139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>
                <a:solidFill>
                  <a:prstClr val="black"/>
                </a:solidFill>
              </a:rPr>
              <a:pPr/>
              <a:t>5</a:t>
            </a:fld>
            <a:endParaRPr lang="zh-HK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714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sz="1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9BC92-355A-4F1F-AC7C-84D6CF78654B}" type="slidenum">
              <a:rPr lang="zh-HK" altLang="en-US" smtClean="0"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35489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4818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9695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18008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79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31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708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902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061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56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689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468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733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844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9306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694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4040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5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115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418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50146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3928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9390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B78-1E45-4CD9-80DE-3BBAD6035A36}" type="datetimeFigureOut">
              <a:rPr lang="zh-HK" altLang="en-US" smtClean="0"/>
              <a:t>26/11/2015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4086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B78-1E45-4CD9-80DE-3BBAD6035A36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26/11/2015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61A8-0D4C-40FC-A590-C08F2836181F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39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字根配詞</a:t>
            </a:r>
            <a:endParaRPr lang="zh-HK" altLang="en-US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7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929390" y="344774"/>
            <a:ext cx="4527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字根配</a:t>
            </a:r>
            <a:r>
              <a:rPr lang="zh-TW" altLang="en-US" sz="32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詞</a:t>
            </a:r>
            <a:endParaRPr lang="zh-HK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9390" y="1974589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HK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提升</a:t>
            </a:r>
            <a:r>
              <a:rPr lang="zh-TW" altLang="zh-HK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r>
              <a:rPr lang="zh-TW" altLang="zh-HK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</a:t>
            </a:r>
            <a:r>
              <a:rPr lang="zh-TW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測</a:t>
            </a:r>
            <a:r>
              <a:rPr lang="zh-TW" altLang="zh-HK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詞義</a:t>
            </a:r>
            <a:r>
              <a:rPr lang="zh-TW" altLang="zh-HK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的能力</a:t>
            </a:r>
            <a:r>
              <a:rPr lang="zh-TW" altLang="zh-HK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，幫助</a:t>
            </a:r>
            <a:r>
              <a:rPr lang="zh-TW" altLang="zh-HK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他們聯繫相關知識和概念。</a:t>
            </a:r>
          </a:p>
        </p:txBody>
      </p:sp>
      <p:sp>
        <p:nvSpPr>
          <p:cNvPr id="8" name="矩形 7"/>
          <p:cNvSpPr/>
          <p:nvPr/>
        </p:nvSpPr>
        <p:spPr>
          <a:xfrm>
            <a:off x="663172" y="119648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3172" y="3151131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9390" y="3929237"/>
            <a:ext cx="75100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zh-TW" altLang="zh-HK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目標</a:t>
            </a:r>
            <a:r>
              <a:rPr lang="zh-TW" altLang="zh-HK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字</a:t>
            </a:r>
            <a:r>
              <a:rPr lang="zh-TW" altLang="zh-HK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詞組合分拆成有意思的單位</a:t>
            </a:r>
          </a:p>
          <a:p>
            <a:pPr marL="514350" lvl="0" indent="-514350">
              <a:buFont typeface="+mj-lt"/>
              <a:buAutoNum type="arabicPeriod"/>
            </a:pPr>
            <a:r>
              <a:rPr lang="zh-TW" altLang="zh-HK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把分拆了的單位配上適當的字詞，成為另一字詞組合</a:t>
            </a:r>
          </a:p>
          <a:p>
            <a:pPr marL="514350" lvl="0" indent="-514350">
              <a:buFont typeface="+mj-lt"/>
              <a:buAutoNum type="arabicPeriod"/>
            </a:pPr>
            <a:r>
              <a:rPr lang="zh-TW" altLang="zh-HK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綜合</a:t>
            </a:r>
            <a:r>
              <a:rPr lang="zh-TW" altLang="zh-HK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所有單位的意思，推敲整個字詞組合的意思</a:t>
            </a:r>
          </a:p>
        </p:txBody>
      </p:sp>
    </p:spTree>
    <p:extLst>
      <p:ext uri="{BB962C8B-B14F-4D97-AF65-F5344CB8AC3E}">
        <p14:creationId xmlns:p14="http://schemas.microsoft.com/office/powerpoint/2010/main" val="293308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（一）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16"/>
          <p:cNvSpPr/>
          <p:nvPr/>
        </p:nvSpPr>
        <p:spPr>
          <a:xfrm>
            <a:off x="1730453" y="3546254"/>
            <a:ext cx="56939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自：科學科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3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奇妙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的溶劑－水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(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水的淨化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5462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957" y="1857027"/>
            <a:ext cx="4554295" cy="3080046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797" y="2453820"/>
            <a:ext cx="2712726" cy="4145288"/>
          </a:xfrm>
          <a:prstGeom prst="rect">
            <a:avLst/>
          </a:prstGeom>
        </p:spPr>
      </p:pic>
      <p:sp>
        <p:nvSpPr>
          <p:cNvPr id="4" name="標題 1"/>
          <p:cNvSpPr txBox="1">
            <a:spLocks/>
          </p:cNvSpPr>
          <p:nvPr/>
        </p:nvSpPr>
        <p:spPr bwMode="auto">
          <a:xfrm>
            <a:off x="2268531" y="486560"/>
            <a:ext cx="5131721" cy="911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zh-TW" altLang="en-US" sz="3600" b="1" kern="0" dirty="0" smtClean="0">
                <a:solidFill>
                  <a:srgbClr val="5B9BD5">
                    <a:lumMod val="5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水的淨化方法 </a:t>
            </a:r>
            <a:r>
              <a:rPr lang="en-US" altLang="zh-TW" sz="3600" b="1" kern="0" dirty="0" smtClean="0">
                <a:solidFill>
                  <a:srgbClr val="5B9BD5">
                    <a:lumMod val="5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solidFill>
                  <a:srgbClr val="5B9BD5">
                    <a:lumMod val="5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沉積</a:t>
            </a:r>
            <a:r>
              <a:rPr lang="zh-TW" altLang="en-US" sz="3600" b="1" dirty="0" smtClean="0">
                <a:solidFill>
                  <a:srgbClr val="5B9BD5">
                    <a:lumMod val="5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法</a:t>
            </a:r>
            <a:endParaRPr lang="zh-TW" altLang="en-US" sz="3600" b="1" dirty="0">
              <a:solidFill>
                <a:srgbClr val="5B9BD5">
                  <a:lumMod val="50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Text Box 54"/>
          <p:cNvSpPr txBox="1">
            <a:spLocks noChangeArrowheads="1"/>
          </p:cNvSpPr>
          <p:nvPr/>
        </p:nvSpPr>
        <p:spPr bwMode="auto">
          <a:xfrm>
            <a:off x="2160017" y="4143800"/>
            <a:ext cx="74892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TW" altLang="en-US" sz="2200" b="1" dirty="0" smtClean="0">
                <a:solidFill>
                  <a:srgbClr val="D60093"/>
                </a:solidFill>
                <a:latin typeface="新細明體" panose="02020500000000000000" pitchFamily="18" charset="-120"/>
              </a:rPr>
              <a:t>沉</a:t>
            </a:r>
            <a:r>
              <a:rPr lang="zh-TW" altLang="en-US" sz="2200" b="1" dirty="0" smtClean="0">
                <a:latin typeface="新細明體" panose="02020500000000000000" pitchFamily="18" charset="-120"/>
              </a:rPr>
              <a:t>澱</a:t>
            </a:r>
            <a:endParaRPr lang="en-US" altLang="zh-TW" sz="2200" b="1" dirty="0" smtClean="0">
              <a:latin typeface="新細明體" panose="02020500000000000000" pitchFamily="18" charset="-12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TW" altLang="en-US" sz="2200" b="1" dirty="0" smtClean="0">
                <a:latin typeface="新細明體" panose="02020500000000000000" pitchFamily="18" charset="-120"/>
              </a:rPr>
              <a:t>下</a:t>
            </a:r>
            <a:r>
              <a:rPr lang="zh-TW" altLang="en-US" sz="2200" b="1" dirty="0">
                <a:solidFill>
                  <a:srgbClr val="D60093"/>
                </a:solidFill>
                <a:latin typeface="新細明體" panose="02020500000000000000" pitchFamily="18" charset="-120"/>
              </a:rPr>
              <a:t>沉</a:t>
            </a:r>
            <a:endParaRPr lang="zh-TW" altLang="en-US" sz="2200" b="1" dirty="0">
              <a:latin typeface="新細明體" panose="02020500000000000000" pitchFamily="18" charset="-120"/>
            </a:endParaRPr>
          </a:p>
        </p:txBody>
      </p:sp>
      <p:sp>
        <p:nvSpPr>
          <p:cNvPr id="6" name="Text Box 56"/>
          <p:cNvSpPr txBox="1">
            <a:spLocks noChangeArrowheads="1"/>
          </p:cNvSpPr>
          <p:nvPr/>
        </p:nvSpPr>
        <p:spPr bwMode="auto">
          <a:xfrm>
            <a:off x="3618712" y="4141744"/>
            <a:ext cx="74892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TW" altLang="en-US" sz="2200" b="1" dirty="0" smtClean="0">
                <a:solidFill>
                  <a:prstClr val="black"/>
                </a:solidFill>
                <a:latin typeface="新細明體" panose="02020500000000000000" pitchFamily="18" charset="-120"/>
              </a:rPr>
              <a:t>累</a:t>
            </a:r>
            <a:r>
              <a:rPr lang="zh-TW" altLang="en-US" sz="2200" b="1" dirty="0" smtClean="0">
                <a:solidFill>
                  <a:srgbClr val="00B050"/>
                </a:solidFill>
                <a:latin typeface="新細明體" panose="02020500000000000000" pitchFamily="18" charset="-120"/>
              </a:rPr>
              <a:t>積</a:t>
            </a:r>
            <a:endParaRPr lang="en-US" altLang="zh-TW" sz="2200" b="1" dirty="0" smtClean="0">
              <a:solidFill>
                <a:srgbClr val="00B050"/>
              </a:solidFill>
              <a:latin typeface="新細明體" panose="02020500000000000000" pitchFamily="18" charset="-12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TW" altLang="en-US" sz="2200" b="1" dirty="0">
                <a:solidFill>
                  <a:srgbClr val="00B050"/>
                </a:solidFill>
                <a:latin typeface="新細明體" panose="02020500000000000000" pitchFamily="18" charset="-120"/>
              </a:rPr>
              <a:t>積</a:t>
            </a:r>
            <a:r>
              <a:rPr lang="zh-TW" altLang="en-US" sz="2200" b="1" dirty="0">
                <a:latin typeface="新細明體" panose="02020500000000000000" pitchFamily="18" charset="-120"/>
              </a:rPr>
              <a:t>聚</a:t>
            </a:r>
          </a:p>
        </p:txBody>
      </p:sp>
      <p:sp>
        <p:nvSpPr>
          <p:cNvPr id="7" name="Text Box 58"/>
          <p:cNvSpPr txBox="1">
            <a:spLocks noChangeArrowheads="1"/>
          </p:cNvSpPr>
          <p:nvPr/>
        </p:nvSpPr>
        <p:spPr bwMode="auto">
          <a:xfrm>
            <a:off x="5126567" y="4142160"/>
            <a:ext cx="74892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TW" altLang="en-US" sz="2200" b="1" dirty="0" smtClean="0">
                <a:latin typeface="新細明體" panose="02020500000000000000" pitchFamily="18" charset="-120"/>
              </a:rPr>
              <a:t>方</a:t>
            </a:r>
            <a:r>
              <a:rPr lang="zh-TW" altLang="en-US" sz="2200" b="1" dirty="0" smtClean="0">
                <a:solidFill>
                  <a:srgbClr val="FF3300"/>
                </a:solidFill>
                <a:latin typeface="新細明體" panose="02020500000000000000" pitchFamily="18" charset="-120"/>
              </a:rPr>
              <a:t>法</a:t>
            </a:r>
            <a:endParaRPr lang="en-US" altLang="zh-TW" sz="2200" b="1" dirty="0" smtClean="0">
              <a:solidFill>
                <a:srgbClr val="FF3300"/>
              </a:solidFill>
              <a:latin typeface="新細明體" panose="02020500000000000000" pitchFamily="18" charset="-12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TW" altLang="en-US" sz="2200" b="1" dirty="0">
                <a:latin typeface="新細明體" panose="02020500000000000000" pitchFamily="18" charset="-120"/>
              </a:rPr>
              <a:t>辦</a:t>
            </a:r>
            <a:r>
              <a:rPr lang="zh-TW" altLang="en-US" sz="2200" b="1" dirty="0">
                <a:solidFill>
                  <a:srgbClr val="FF3300"/>
                </a:solidFill>
                <a:latin typeface="新細明體" panose="02020500000000000000" pitchFamily="18" charset="-120"/>
              </a:rPr>
              <a:t>法</a:t>
            </a:r>
          </a:p>
        </p:txBody>
      </p:sp>
      <p:sp>
        <p:nvSpPr>
          <p:cNvPr id="8" name="Rectangle 37"/>
          <p:cNvSpPr>
            <a:spLocks noChangeArrowheads="1"/>
          </p:cNvSpPr>
          <p:nvPr/>
        </p:nvSpPr>
        <p:spPr bwMode="auto">
          <a:xfrm>
            <a:off x="1945684" y="2349178"/>
            <a:ext cx="1127981" cy="839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TW" altLang="en-US" sz="5400" dirty="0" smtClean="0">
                <a:solidFill>
                  <a:srgbClr val="D60093"/>
                </a:solidFill>
                <a:latin typeface="新細明體" panose="02020500000000000000" pitchFamily="18" charset="-120"/>
              </a:rPr>
              <a:t>沉</a:t>
            </a:r>
            <a:endParaRPr lang="zh-TW" altLang="en-US" sz="5400" b="1" dirty="0">
              <a:solidFill>
                <a:srgbClr val="FF3300"/>
              </a:solidFill>
              <a:latin typeface="新細明體" panose="02020500000000000000" pitchFamily="18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69244" y="2311678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5400" dirty="0">
                <a:solidFill>
                  <a:srgbClr val="00B050"/>
                </a:solidFill>
                <a:latin typeface="新細明體" panose="02020500000000000000" pitchFamily="18" charset="-120"/>
              </a:rPr>
              <a:t>積</a:t>
            </a:r>
            <a:endParaRPr lang="zh-HK" altLang="en-US" sz="5400" dirty="0">
              <a:solidFill>
                <a:srgbClr val="00B050"/>
              </a:solidFill>
              <a:latin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48439" y="2334985"/>
            <a:ext cx="89639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TW" altLang="en-US" sz="5400" b="1" dirty="0">
                <a:solidFill>
                  <a:srgbClr val="FF3300"/>
                </a:solidFill>
                <a:latin typeface="新細明體" panose="02020500000000000000" pitchFamily="18" charset="-120"/>
              </a:rPr>
              <a:t>法</a:t>
            </a:r>
          </a:p>
        </p:txBody>
      </p:sp>
      <p:sp>
        <p:nvSpPr>
          <p:cNvPr id="13" name="矩形 12"/>
          <p:cNvSpPr/>
          <p:nvPr/>
        </p:nvSpPr>
        <p:spPr>
          <a:xfrm>
            <a:off x="2744594" y="5634735"/>
            <a:ext cx="28074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zh-HK" sz="2400" b="1" kern="100" dirty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估計</a:t>
            </a:r>
            <a:r>
              <a:rPr lang="zh-TW" altLang="zh-HK" sz="2400" kern="100" dirty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此方法</a:t>
            </a:r>
            <a:r>
              <a:rPr lang="zh-TW" altLang="zh-HK" sz="2400" b="1" kern="100" dirty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功能</a:t>
            </a:r>
            <a:r>
              <a:rPr lang="zh-TW" altLang="zh-HK" sz="2400" kern="100" dirty="0" smtClean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：</a:t>
            </a:r>
            <a:endParaRPr lang="en-US" altLang="zh-TW" sz="2400" kern="100" dirty="0" smtClean="0">
              <a:solidFill>
                <a:prstClr val="black"/>
              </a:solidFill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zh-TW" altLang="zh-HK" sz="2400" kern="100" dirty="0" smtClean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將</a:t>
            </a:r>
            <a:r>
              <a:rPr lang="zh-TW" altLang="zh-HK" sz="2400" kern="100" dirty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重物</a:t>
            </a:r>
            <a:r>
              <a:rPr lang="zh-TW" altLang="zh-HK" sz="2400" kern="100" dirty="0" smtClean="0">
                <a:solidFill>
                  <a:srgbClr val="7030A0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聚</a:t>
            </a:r>
            <a:r>
              <a:rPr lang="zh-TW" altLang="en-US" sz="2400" kern="100" dirty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在</a:t>
            </a:r>
            <a:r>
              <a:rPr lang="zh-TW" altLang="zh-HK" sz="2400" kern="100" dirty="0" smtClean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水</a:t>
            </a:r>
            <a:r>
              <a:rPr lang="zh-TW" altLang="zh-HK" sz="2400" kern="100" dirty="0" smtClean="0">
                <a:solidFill>
                  <a:srgbClr val="7030A0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底</a:t>
            </a:r>
            <a:endParaRPr lang="zh-TW" altLang="zh-HK" sz="2400" kern="100" dirty="0">
              <a:solidFill>
                <a:prstClr val="black"/>
              </a:solidFill>
              <a:latin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14" name="圖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461" y="5636611"/>
            <a:ext cx="418354" cy="41835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91322" y="1487956"/>
            <a:ext cx="4107095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目標字詞組合分拆成有意思的單位</a:t>
            </a:r>
          </a:p>
        </p:txBody>
      </p:sp>
      <p:sp>
        <p:nvSpPr>
          <p:cNvPr id="12" name="矩形 11"/>
          <p:cNvSpPr/>
          <p:nvPr/>
        </p:nvSpPr>
        <p:spPr>
          <a:xfrm>
            <a:off x="491322" y="3688191"/>
            <a:ext cx="5737475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marL="450850" lvl="0" indent="-45085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把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分拆了的單位配上適當的字詞，成為另一字詞組合</a:t>
            </a:r>
          </a:p>
        </p:txBody>
      </p:sp>
      <p:sp>
        <p:nvSpPr>
          <p:cNvPr id="15" name="矩形 14"/>
          <p:cNvSpPr/>
          <p:nvPr/>
        </p:nvSpPr>
        <p:spPr>
          <a:xfrm>
            <a:off x="491322" y="5101238"/>
            <a:ext cx="5278242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綜合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所有單位的意思，推敲整個字詞組合的意思</a:t>
            </a:r>
          </a:p>
        </p:txBody>
      </p:sp>
    </p:spTree>
    <p:extLst>
      <p:ext uri="{BB962C8B-B14F-4D97-AF65-F5344CB8AC3E}">
        <p14:creationId xmlns:p14="http://schemas.microsoft.com/office/powerpoint/2010/main" val="5548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3" grpId="0"/>
      <p:bldP spid="11" grpId="0" animBg="1"/>
      <p:bldP spid="12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（二）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16"/>
          <p:cNvSpPr/>
          <p:nvPr/>
        </p:nvSpPr>
        <p:spPr>
          <a:xfrm>
            <a:off x="1730453" y="3546254"/>
            <a:ext cx="56939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取自：通識科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HK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今日香港 基本概念</a:t>
            </a:r>
          </a:p>
        </p:txBody>
      </p:sp>
    </p:spTree>
    <p:extLst>
      <p:ext uri="{BB962C8B-B14F-4D97-AF65-F5344CB8AC3E}">
        <p14:creationId xmlns:p14="http://schemas.microsoft.com/office/powerpoint/2010/main" val="170061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3485" y="166913"/>
            <a:ext cx="4309110" cy="855298"/>
          </a:xfrm>
        </p:spPr>
        <p:txBody>
          <a:bodyPr>
            <a:normAutofit/>
          </a:bodyPr>
          <a:lstStyle/>
          <a:p>
            <a:pPr algn="ctr"/>
            <a:r>
              <a:rPr lang="zh-TW" altLang="en-US" sz="4800" b="1" dirty="0" smtClean="0">
                <a:latin typeface="標楷體" pitchFamily="65" charset="-120"/>
                <a:ea typeface="標楷體" pitchFamily="65" charset="-120"/>
              </a:rPr>
              <a:t>何謂</a:t>
            </a:r>
            <a:r>
              <a:rPr lang="zh-TW" altLang="en-US" sz="4800" b="1" dirty="0">
                <a:latin typeface="標楷體" pitchFamily="65" charset="-120"/>
                <a:ea typeface="標楷體" pitchFamily="65" charset="-120"/>
              </a:rPr>
              <a:t>法治</a:t>
            </a:r>
            <a:r>
              <a:rPr lang="zh-TW" altLang="en-US" sz="4800" b="1" dirty="0" smtClean="0">
                <a:latin typeface="標楷體" pitchFamily="65" charset="-120"/>
                <a:ea typeface="標楷體" pitchFamily="65" charset="-120"/>
              </a:rPr>
              <a:t>？</a:t>
            </a:r>
            <a:endParaRPr lang="zh-HK" altLang="en-US" sz="48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2920120" y="1152937"/>
            <a:ext cx="3303759" cy="1718930"/>
            <a:chOff x="2935360" y="1376363"/>
            <a:chExt cx="3303759" cy="1718930"/>
          </a:xfrm>
        </p:grpSpPr>
        <p:pic>
          <p:nvPicPr>
            <p:cNvPr id="9" name="圖片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5360" y="1376363"/>
              <a:ext cx="3303759" cy="171893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939981" y="1845611"/>
              <a:ext cx="131318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4400" b="1" dirty="0">
                  <a:solidFill>
                    <a:srgbClr val="00B050"/>
                  </a:solidFill>
                  <a:latin typeface="標楷體" pitchFamily="65" charset="-120"/>
                  <a:ea typeface="標楷體" pitchFamily="65" charset="-120"/>
                </a:rPr>
                <a:t>法</a:t>
              </a:r>
              <a:r>
                <a:rPr lang="zh-TW" altLang="en-US" sz="4400" b="1" dirty="0">
                  <a:solidFill>
                    <a:srgbClr val="FF0000"/>
                  </a:solidFill>
                  <a:latin typeface="標楷體" pitchFamily="65" charset="-120"/>
                  <a:ea typeface="標楷體" pitchFamily="65" charset="-120"/>
                </a:rPr>
                <a:t>治</a:t>
              </a:r>
              <a:endParaRPr lang="zh-HK" altLang="en-US" sz="4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1198144" y="1740319"/>
            <a:ext cx="6778191" cy="2914984"/>
            <a:chOff x="1198144" y="1917295"/>
            <a:chExt cx="6778191" cy="2914984"/>
          </a:xfrm>
        </p:grpSpPr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8144" y="1917295"/>
              <a:ext cx="6778191" cy="2505249"/>
            </a:xfrm>
            <a:prstGeom prst="rect">
              <a:avLst/>
            </a:prstGeom>
          </p:spPr>
        </p:pic>
        <p:sp>
          <p:nvSpPr>
            <p:cNvPr id="12" name="文字方塊 11"/>
            <p:cNvSpPr txBox="1"/>
            <p:nvPr/>
          </p:nvSpPr>
          <p:spPr>
            <a:xfrm>
              <a:off x="6068999" y="3447284"/>
              <a:ext cx="1790289" cy="13849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2800" dirty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管</a:t>
              </a:r>
              <a:r>
                <a:rPr lang="zh-TW" altLang="en-US" sz="28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治</a:t>
              </a:r>
              <a:endPara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800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治</a:t>
              </a:r>
              <a:r>
                <a:rPr lang="zh-TW" altLang="en-US" sz="2800" dirty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理</a:t>
              </a:r>
              <a:endParaRPr lang="en-US" altLang="zh-TW" sz="2800" dirty="0">
                <a:solidFill>
                  <a:schemeClr val="bg2">
                    <a:lumMod val="1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endParaRPr lang="en-US" altLang="zh-TW" sz="2800" dirty="0">
                <a:solidFill>
                  <a:schemeClr val="bg2">
                    <a:lumMod val="1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1594477" y="3447284"/>
              <a:ext cx="1209038" cy="9541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2800" dirty="0">
                  <a:solidFill>
                    <a:srgbClr val="00B05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法</a:t>
              </a:r>
              <a:r>
                <a:rPr lang="zh-TW" altLang="en-US" sz="2800" dirty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律</a:t>
              </a:r>
              <a:r>
                <a:rPr lang="zh-TW" altLang="en-US" sz="2800" dirty="0">
                  <a:solidFill>
                    <a:srgbClr val="00B05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法</a:t>
              </a:r>
              <a:r>
                <a:rPr lang="zh-TW" altLang="en-US" sz="2800" dirty="0">
                  <a:solidFill>
                    <a:schemeClr val="bg2">
                      <a:lumMod val="10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例</a:t>
              </a:r>
              <a:endParaRPr lang="en-US" altLang="zh-TW" sz="2800" dirty="0">
                <a:solidFill>
                  <a:schemeClr val="bg2">
                    <a:lumMod val="1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19" name="群組 18"/>
          <p:cNvGrpSpPr/>
          <p:nvPr/>
        </p:nvGrpSpPr>
        <p:grpSpPr>
          <a:xfrm>
            <a:off x="1365769" y="4325103"/>
            <a:ext cx="6412462" cy="2218761"/>
            <a:chOff x="1365769" y="4502079"/>
            <a:chExt cx="6412462" cy="2218761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5769" y="4502079"/>
              <a:ext cx="6412462" cy="2218761"/>
            </a:xfrm>
            <a:prstGeom prst="rect">
              <a:avLst/>
            </a:prstGeom>
          </p:spPr>
        </p:pic>
        <p:sp>
          <p:nvSpPr>
            <p:cNvPr id="14" name="文字方塊 13"/>
            <p:cNvSpPr txBox="1"/>
            <p:nvPr/>
          </p:nvSpPr>
          <p:spPr>
            <a:xfrm>
              <a:off x="6540179" y="5224044"/>
              <a:ext cx="847931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統治</a:t>
              </a:r>
              <a:endPara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6717924" y="5788089"/>
              <a:ext cx="492443" cy="7032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HK" sz="2000" dirty="0" smtClean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……</a:t>
              </a:r>
              <a:endParaRPr lang="zh-HK" altLang="en-US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1411489" y="5070156"/>
              <a:ext cx="1575014" cy="7078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基本法</a:t>
              </a:r>
              <a:endParaRPr lang="en-US" altLang="zh-TW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普通法</a:t>
              </a:r>
              <a:endParaRPr lang="en-US" altLang="zh-TW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1952776" y="5829978"/>
              <a:ext cx="492443" cy="7032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HK" sz="2000" dirty="0" smtClean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……</a:t>
              </a:r>
              <a:endParaRPr lang="zh-HK" altLang="en-US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198144" y="1044941"/>
            <a:ext cx="4140772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目標字詞組合分拆成有意思的單位</a:t>
            </a:r>
          </a:p>
        </p:txBody>
      </p:sp>
      <p:sp>
        <p:nvSpPr>
          <p:cNvPr id="21" name="矩形 20"/>
          <p:cNvSpPr/>
          <p:nvPr/>
        </p:nvSpPr>
        <p:spPr>
          <a:xfrm>
            <a:off x="1198144" y="2856450"/>
            <a:ext cx="5704101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marL="450850" lvl="0" indent="-45085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把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分拆了的單位配上適當的字詞，成為另一字詞組合</a:t>
            </a:r>
          </a:p>
        </p:txBody>
      </p:sp>
      <p:sp>
        <p:nvSpPr>
          <p:cNvPr id="3" name="雲朵形圖說文字 2"/>
          <p:cNvSpPr/>
          <p:nvPr/>
        </p:nvSpPr>
        <p:spPr>
          <a:xfrm>
            <a:off x="3709480" y="4709796"/>
            <a:ext cx="2242472" cy="1475496"/>
          </a:xfrm>
          <a:prstGeom prst="cloudCallout">
            <a:avLst/>
          </a:prstGeom>
        </p:spPr>
        <p:txBody>
          <a:bodyPr wrap="square" rtlCol="0" anchor="ctr">
            <a:spAutoFit/>
          </a:bodyPr>
          <a:lstStyle/>
          <a:p>
            <a:pPr marL="450850" indent="-450850" algn="ctr"/>
            <a:endParaRPr lang="zh-HK" altLang="en-US" sz="28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雲朵形圖說文字 22"/>
          <p:cNvSpPr/>
          <p:nvPr/>
        </p:nvSpPr>
        <p:spPr>
          <a:xfrm>
            <a:off x="2914854" y="4347635"/>
            <a:ext cx="3625325" cy="1077575"/>
          </a:xfrm>
          <a:prstGeom prst="cloudCallout">
            <a:avLst>
              <a:gd name="adj1" fmla="val -21553"/>
              <a:gd name="adj2" fmla="val 120375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marL="450850" indent="-450850" algn="ctr"/>
            <a:r>
              <a:rPr lang="zh-TW" altLang="zh-HK" sz="2000" b="1" kern="100" dirty="0" smtClean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估計</a:t>
            </a:r>
            <a:r>
              <a:rPr lang="zh-TW" altLang="en-US" sz="2000" b="1" kern="100" dirty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意思</a:t>
            </a:r>
            <a:r>
              <a:rPr lang="zh-TW" altLang="en-US" sz="2000" b="1" kern="100" dirty="0" smtClean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：</a:t>
            </a:r>
            <a:endParaRPr lang="en-US" altLang="zh-TW" sz="2000" b="1" kern="100" dirty="0">
              <a:solidFill>
                <a:prstClr val="black"/>
              </a:solidFill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450850" indent="-450850" algn="ctr"/>
            <a:r>
              <a:rPr lang="zh-TW" altLang="en-US" sz="2000" b="1" kern="100" dirty="0" smtClean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透過</a:t>
            </a:r>
            <a:r>
              <a:rPr lang="zh-TW" altLang="en-US" sz="2000" b="1" kern="100" dirty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法律</a:t>
            </a:r>
            <a:r>
              <a:rPr lang="zh-TW" altLang="en-US" sz="2000" b="1" kern="100" dirty="0" smtClean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施行管</a:t>
            </a:r>
            <a:r>
              <a:rPr lang="zh-TW" altLang="en-US" sz="2000" b="1" kern="100" dirty="0">
                <a:solidFill>
                  <a:prstClr val="black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治</a:t>
            </a:r>
            <a:endParaRPr lang="zh-HK" altLang="en-US" sz="20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98144" y="6287359"/>
            <a:ext cx="5261650" cy="369332"/>
          </a:xfrm>
          <a:prstGeom prst="rect">
            <a:avLst/>
          </a:prstGeom>
          <a:solidFill>
            <a:schemeClr val="bg1"/>
          </a:solidFill>
          <a:ln>
            <a:solidFill>
              <a:srgbClr val="2883C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 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綜合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所有單位的意思，推敲整個字詞組合的意思</a:t>
            </a:r>
          </a:p>
        </p:txBody>
      </p:sp>
    </p:spTree>
    <p:extLst>
      <p:ext uri="{BB962C8B-B14F-4D97-AF65-F5344CB8AC3E}">
        <p14:creationId xmlns:p14="http://schemas.microsoft.com/office/powerpoint/2010/main" val="310698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簡報2" id="{315773D1-C45F-4EBF-9336-68F549F62255}" vid="{D07C4E06-FE10-4B6A-B899-9954F07D1BDC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marL="450850" indent="-450850">
          <a:defRPr sz="2800" dirty="0" smtClean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簡報2" id="{315773D1-C45F-4EBF-9336-68F549F62255}" vid="{D07C4E06-FE10-4B6A-B899-9954F07D1BDC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255</Words>
  <Application>Microsoft Office PowerPoint</Application>
  <PresentationFormat>如螢幕大小 (4:3)</PresentationFormat>
  <Paragraphs>50</Paragraphs>
  <Slides>6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6</vt:i4>
      </vt:variant>
    </vt:vector>
  </HeadingPairs>
  <TitlesOfParts>
    <vt:vector size="15" baseType="lpstr">
      <vt:lpstr>微軟正黑體</vt:lpstr>
      <vt:lpstr>新細明體</vt:lpstr>
      <vt:lpstr>標楷體</vt:lpstr>
      <vt:lpstr>Arial</vt:lpstr>
      <vt:lpstr>Calibri</vt:lpstr>
      <vt:lpstr>Calibri Light</vt:lpstr>
      <vt:lpstr>Times New Roman</vt:lpstr>
      <vt:lpstr>Office 佈景主題</vt:lpstr>
      <vt:lpstr>1_Office 佈景主題</vt:lpstr>
      <vt:lpstr>字根配詞</vt:lpstr>
      <vt:lpstr>PowerPoint 簡報</vt:lpstr>
      <vt:lpstr>PowerPoint 簡報</vt:lpstr>
      <vt:lpstr>PowerPoint 簡報</vt:lpstr>
      <vt:lpstr>PowerPoint 簡報</vt:lpstr>
      <vt:lpstr>何謂法治？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CHAN, Yan-nuen Sharon</dc:creator>
  <cp:lastModifiedBy>CHAN, Yan-nuen Sharon</cp:lastModifiedBy>
  <cp:revision>47</cp:revision>
  <cp:lastPrinted>2015-10-22T02:48:54Z</cp:lastPrinted>
  <dcterms:created xsi:type="dcterms:W3CDTF">2015-09-18T00:57:23Z</dcterms:created>
  <dcterms:modified xsi:type="dcterms:W3CDTF">2015-11-26T04:06:40Z</dcterms:modified>
</cp:coreProperties>
</file>