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61" r:id="rId2"/>
    <p:sldId id="266" r:id="rId3"/>
    <p:sldId id="260" r:id="rId4"/>
    <p:sldId id="270" r:id="rId5"/>
    <p:sldId id="264" r:id="rId6"/>
    <p:sldId id="265" r:id="rId7"/>
    <p:sldId id="267" r:id="rId8"/>
    <p:sldId id="269" r:id="rId9"/>
  </p:sldIdLst>
  <p:sldSz cx="9144000" cy="6858000" type="screen4x3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CCFF"/>
    <a:srgbClr val="CCCCFF"/>
    <a:srgbClr val="2D2D8A"/>
    <a:srgbClr val="288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2" autoAdjust="0"/>
    <p:restoredTop sz="96279" autoAdjust="0"/>
  </p:normalViewPr>
  <p:slideViewPr>
    <p:cSldViewPr snapToGrid="0" showGuides="1">
      <p:cViewPr>
        <p:scale>
          <a:sx n="116" d="100"/>
          <a:sy n="116" d="100"/>
        </p:scale>
        <p:origin x="-6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60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BE821-E72A-4417-B3F5-762C42F04217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1CC0A-1CAA-44DF-BC96-7E0B2A252CB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9022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AF2A1-3FBE-42E9-9596-F26DC7A6F25B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93A8F-0D8E-435E-B306-A2EDE14F52EC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52038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2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59192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3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72925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4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088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5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87330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6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47522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93A8F-0D8E-435E-B306-A2EDE14F52EC}" type="slidenum">
              <a:rPr lang="zh-HK" altLang="en-US" smtClean="0"/>
              <a:t>7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350802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55E54-AA6C-4ECC-AF18-4A858D311704}" type="slidenum">
              <a:rPr lang="zh-HK" altLang="en-US" smtClean="0"/>
              <a:t>8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91631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4818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96953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18008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17339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40403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6257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1155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44184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50146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3928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93906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5B78-1E45-4CD9-80DE-3BBAD6035A36}" type="datetimeFigureOut">
              <a:rPr lang="zh-HK" altLang="en-US" smtClean="0"/>
              <a:t>14/3/2016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D61A8-0D4C-40FC-A590-C08F2836181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4086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em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909926"/>
            <a:ext cx="7772400" cy="2387600"/>
          </a:xfrm>
        </p:spPr>
        <p:txBody>
          <a:bodyPr>
            <a:normAutofit/>
          </a:bodyPr>
          <a:lstStyle/>
          <a:p>
            <a:r>
              <a:rPr lang="zh-TW" altLang="en-US" sz="4800" b="1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引伸思考</a:t>
            </a:r>
            <a:endParaRPr lang="zh-HK" altLang="en-US" sz="4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7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字方塊 8"/>
          <p:cNvSpPr txBox="1"/>
          <p:nvPr/>
        </p:nvSpPr>
        <p:spPr>
          <a:xfrm>
            <a:off x="929390" y="344774"/>
            <a:ext cx="4527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200" b="1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引伸思考</a:t>
            </a:r>
            <a:endParaRPr lang="zh-HK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9390" y="1974589"/>
            <a:ext cx="7510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運用引導性的問題，誘發思考，深化聯想，增強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推理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應付不同形式的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題目</a:t>
            </a:r>
            <a:r>
              <a:rPr lang="zh-TW" altLang="zh-HK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</p:txBody>
      </p:sp>
      <p:sp>
        <p:nvSpPr>
          <p:cNvPr id="11" name="矩形 10"/>
          <p:cNvSpPr/>
          <p:nvPr/>
        </p:nvSpPr>
        <p:spPr>
          <a:xfrm>
            <a:off x="663172" y="1196483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目的：</a:t>
            </a:r>
            <a:endParaRPr lang="zh-HK" alt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63172" y="3151131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HK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步驟：</a:t>
            </a:r>
            <a:endParaRPr lang="zh-TW" altLang="zh-HK" sz="32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29389" y="3929237"/>
            <a:ext cx="7779181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0" indent="-539750">
              <a:buFont typeface="+mj-lt"/>
              <a:buAutoNum type="arabicPeriod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根據內容的重點，聯想其他相關情況或例子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39750" indent="-539750">
              <a:spcBef>
                <a:spcPts val="600"/>
              </a:spcBef>
              <a:buFont typeface="+mj-lt"/>
              <a:buAutoNum type="arabicPeriod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運用多角度思考，深化聯想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例如：如重點是某事件，該事件為何會發生？會有甚麼影響？有何利弊？有甚麼近似例子？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57149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379220" y="2414055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（一）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16"/>
          <p:cNvSpPr/>
          <p:nvPr/>
        </p:nvSpPr>
        <p:spPr>
          <a:xfrm>
            <a:off x="1079867" y="3546254"/>
            <a:ext cx="6989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取自：</a:t>
            </a:r>
            <a:r>
              <a:rPr lang="zh-HK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通識科 </a:t>
            </a:r>
            <a:endParaRPr lang="en-US" altLang="zh-HK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全球化 </a:t>
            </a:r>
            <a:r>
              <a:rPr lang="zh-HK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問題探討 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全球經濟一體化</a:t>
            </a:r>
            <a:endParaRPr lang="en-US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6665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圖片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15" y="284117"/>
            <a:ext cx="8685860" cy="5575818"/>
          </a:xfrm>
          <a:prstGeom prst="rect">
            <a:avLst/>
          </a:prstGeom>
        </p:spPr>
      </p:pic>
      <p:sp>
        <p:nvSpPr>
          <p:cNvPr id="26" name="標題 1"/>
          <p:cNvSpPr txBox="1">
            <a:spLocks/>
          </p:cNvSpPr>
          <p:nvPr/>
        </p:nvSpPr>
        <p:spPr>
          <a:xfrm>
            <a:off x="338170" y="464509"/>
            <a:ext cx="1639739" cy="3647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TW" altLang="en-US" sz="2000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資料</a:t>
            </a:r>
            <a:r>
              <a:rPr lang="zh-TW" altLang="en-US" sz="2000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一至四</a:t>
            </a:r>
            <a:endParaRPr lang="zh-HK" altLang="en-US" sz="2000" u="sng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43003" y="1071145"/>
            <a:ext cx="7937884" cy="954107"/>
          </a:xfrm>
          <a:prstGeom prst="rect">
            <a:avLst/>
          </a:prstGeom>
          <a:solidFill>
            <a:schemeClr val="accent4">
              <a:lumMod val="20000"/>
              <a:lumOff val="80000"/>
              <a:alpha val="5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zh-TW" altLang="zh-HK" sz="1400" dirty="0">
                <a:latin typeface="標楷體" panose="03000509000000000000" pitchFamily="65" charset="-120"/>
                <a:ea typeface="標楷體" panose="03000509000000000000" pitchFamily="65" charset="-120"/>
              </a:rPr>
              <a:t>全球化是指人類生活在全球規模的基礎上發展及全球意識的崛起。國與國之間在政治、經濟貿易上互相依存。全球化亦可以解釋為世界的壓縮和視全球為一個整體。許多人視過去二十年國際貿易及投資增長為全球化。全球化正在推倒各國疆界，使全球經濟一體化。有些人把全球化喻為「地球村」。對於「全球化」的觀感是好是壞，目前仍是見仁見智。</a:t>
            </a:r>
            <a:endParaRPr lang="zh-TW" altLang="zh-HK" sz="1400" kern="1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16" name="內容版面配置區 2"/>
          <p:cNvSpPr txBox="1">
            <a:spLocks/>
          </p:cNvSpPr>
          <p:nvPr/>
        </p:nvSpPr>
        <p:spPr>
          <a:xfrm>
            <a:off x="354605" y="5813823"/>
            <a:ext cx="8435280" cy="83214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lnSpc>
                <a:spcPct val="100000"/>
              </a:lnSpc>
              <a:buNone/>
            </a:pPr>
            <a:r>
              <a:rPr lang="zh-TW" altLang="zh-HK" sz="2400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試根據</a:t>
            </a:r>
            <a:r>
              <a:rPr lang="zh-TW" altLang="zh-HK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以上</a:t>
            </a:r>
            <a:r>
              <a:rPr lang="zh-TW" altLang="zh-HK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資料</a:t>
            </a:r>
            <a:r>
              <a:rPr lang="zh-TW" altLang="zh-HK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和就你所知，指出除了希臘外，香港的經濟情況還有可能因應哪些地方的經濟變化而受到影響？請解釋原因。</a:t>
            </a:r>
          </a:p>
        </p:txBody>
      </p:sp>
      <p:sp>
        <p:nvSpPr>
          <p:cNvPr id="28" name="矩形 27"/>
          <p:cNvSpPr/>
          <p:nvPr/>
        </p:nvSpPr>
        <p:spPr>
          <a:xfrm>
            <a:off x="743003" y="2225737"/>
            <a:ext cx="7937884" cy="523220"/>
          </a:xfrm>
          <a:prstGeom prst="rect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TW" altLang="zh-HK" sz="1400" dirty="0">
                <a:latin typeface="標楷體" panose="03000509000000000000" pitchFamily="65" charset="-120"/>
                <a:ea typeface="標楷體" panose="03000509000000000000" pitchFamily="65" charset="-120"/>
              </a:rPr>
              <a:t>希臘須向國際貨幣基金組織償還</a:t>
            </a:r>
            <a:r>
              <a:rPr lang="en-US" altLang="zh-HK" sz="1400" dirty="0">
                <a:latin typeface="標楷體" panose="03000509000000000000" pitchFamily="65" charset="-120"/>
                <a:ea typeface="標楷體" panose="03000509000000000000" pitchFamily="65" charset="-120"/>
              </a:rPr>
              <a:t>16</a:t>
            </a:r>
            <a:r>
              <a:rPr lang="zh-TW" altLang="zh-HK" sz="1400" dirty="0">
                <a:latin typeface="標楷體" panose="03000509000000000000" pitchFamily="65" charset="-120"/>
                <a:ea typeface="標楷體" panose="03000509000000000000" pitchFamily="65" charset="-120"/>
              </a:rPr>
              <a:t>億歐元債務的限期已於本港時間今早</a:t>
            </a:r>
            <a:r>
              <a:rPr lang="en-US" altLang="zh-HK" sz="1400" dirty="0">
                <a:latin typeface="標楷體" panose="03000509000000000000" pitchFamily="65" charset="-120"/>
                <a:ea typeface="標楷體" panose="03000509000000000000" pitchFamily="65" charset="-120"/>
              </a:rPr>
              <a:t>6</a:t>
            </a:r>
            <a:r>
              <a:rPr lang="zh-TW" altLang="zh-HK" sz="1400" dirty="0">
                <a:latin typeface="標楷體" panose="03000509000000000000" pitchFamily="65" charset="-120"/>
                <a:ea typeface="標楷體" panose="03000509000000000000" pitchFamily="65" charset="-120"/>
              </a:rPr>
              <a:t>時屆滿，國際貨幣基金組織證實，希臘未有還款，成為第一個過了限期仍然拖欠基金組織債務的發達國家。</a:t>
            </a:r>
            <a:endParaRPr lang="zh-HK" altLang="en-US" sz="1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43003" y="2970940"/>
            <a:ext cx="7937884" cy="954107"/>
          </a:xfrm>
          <a:prstGeom prst="rect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zh-TW" altLang="zh-HK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奧</a:t>
            </a:r>
            <a:r>
              <a:rPr lang="zh-TW" altLang="zh-HK" sz="1400" dirty="0">
                <a:latin typeface="標楷體" panose="03000509000000000000" pitchFamily="65" charset="-120"/>
                <a:ea typeface="標楷體" panose="03000509000000000000" pitchFamily="65" charset="-120"/>
              </a:rPr>
              <a:t>巴馬在記者會回應希臘債務問題時表示，希臘財政危機可能對歐洲經濟增長有顯著影響，並抑制世界經濟擴張，但不應該過度反應。</a:t>
            </a:r>
            <a:endParaRPr lang="en-US" altLang="zh-TW" sz="1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just"/>
            <a:r>
              <a:rPr lang="zh-TW" altLang="zh-HK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奧</a:t>
            </a:r>
            <a:r>
              <a:rPr lang="zh-TW" altLang="zh-HK" sz="1400" dirty="0">
                <a:latin typeface="標楷體" panose="03000509000000000000" pitchFamily="65" charset="-120"/>
                <a:ea typeface="標楷體" panose="03000509000000000000" pitchFamily="65" charset="-120"/>
              </a:rPr>
              <a:t>巴馬在白宮與到訪的巴西總統羅塞夫舉行記者會時又說，不相信危機會對美國金融系統造成重大衝擊。</a:t>
            </a:r>
          </a:p>
        </p:txBody>
      </p:sp>
      <p:sp>
        <p:nvSpPr>
          <p:cNvPr id="42" name="矩形 41"/>
          <p:cNvSpPr/>
          <p:nvPr/>
        </p:nvSpPr>
        <p:spPr>
          <a:xfrm>
            <a:off x="743003" y="4070830"/>
            <a:ext cx="7937884" cy="1600438"/>
          </a:xfrm>
          <a:prstGeom prst="rect">
            <a:avLst/>
          </a:prstGeom>
          <a:solidFill>
            <a:srgbClr val="FFCCFF">
              <a:alpha val="50000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zh-TW" altLang="zh-HK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署</a:t>
            </a:r>
            <a:r>
              <a:rPr lang="zh-TW" altLang="zh-HK" sz="1400" dirty="0">
                <a:latin typeface="標楷體" panose="03000509000000000000" pitchFamily="65" charset="-120"/>
                <a:ea typeface="標楷體" panose="03000509000000000000" pitchFamily="65" charset="-120"/>
              </a:rPr>
              <a:t>理銀行公會主席梁兆基表示，希臘的債務危機，有可能對環球市場造成波動，但相信對本港不會帶來直接及有力影響。</a:t>
            </a:r>
          </a:p>
          <a:p>
            <a:pPr algn="just"/>
            <a:r>
              <a:rPr lang="zh-TW" altLang="zh-HK" sz="1400" dirty="0">
                <a:latin typeface="標楷體" panose="03000509000000000000" pitchFamily="65" charset="-120"/>
                <a:ea typeface="標楷體" panose="03000509000000000000" pitchFamily="65" charset="-120"/>
              </a:rPr>
              <a:t>他說，希臘一旦破產，將會對歐洲金融市場造成很大的衝擊，而香港作為國際金融中心，亦會受到一定程度影響，但他相信只是一個國家的債務危機，不會影響到全球銀行系統。</a:t>
            </a:r>
          </a:p>
          <a:p>
            <a:pPr algn="just"/>
            <a:r>
              <a:rPr lang="en-US" altLang="zh-HK" sz="1400" dirty="0">
                <a:latin typeface="標楷體" panose="03000509000000000000" pitchFamily="65" charset="-120"/>
                <a:ea typeface="標楷體" panose="03000509000000000000" pitchFamily="65" charset="-120"/>
              </a:rPr>
              <a:t> </a:t>
            </a:r>
            <a:r>
              <a:rPr lang="zh-TW" altLang="zh-HK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另外</a:t>
            </a:r>
            <a:r>
              <a:rPr lang="zh-TW" altLang="zh-HK" sz="1400" dirty="0">
                <a:latin typeface="標楷體" panose="03000509000000000000" pitchFamily="65" charset="-120"/>
                <a:ea typeface="標楷體" panose="03000509000000000000" pitchFamily="65" charset="-120"/>
              </a:rPr>
              <a:t>梁兆基表示，對本港下半年出口前景不感樂觀，因為內地現時出口增長不理想，而且經濟下行風險愈來愈大。他期望，本港在低息情況下，本地消費需求能支持經濟增長。不過，若美國經濟增速低過預期，本港全年經濟增長有可能低於</a:t>
            </a:r>
            <a:r>
              <a:rPr lang="en-US" altLang="zh-HK" sz="1400" dirty="0">
                <a:latin typeface="標楷體" panose="03000509000000000000" pitchFamily="65" charset="-120"/>
                <a:ea typeface="標楷體" panose="03000509000000000000" pitchFamily="65" charset="-120"/>
              </a:rPr>
              <a:t>2%</a:t>
            </a:r>
            <a:r>
              <a:rPr lang="zh-TW" altLang="zh-HK" sz="14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335598" y="1128309"/>
            <a:ext cx="400110" cy="8366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lang="zh-TW" altLang="en-US" sz="1400" dirty="0">
                <a:latin typeface="標楷體" panose="03000509000000000000" pitchFamily="65" charset="-120"/>
                <a:ea typeface="標楷體" panose="03000509000000000000" pitchFamily="65" charset="-120"/>
              </a:rPr>
              <a:t>資料一</a:t>
            </a:r>
            <a:endParaRPr lang="zh-HK" altLang="en-US" sz="1400" dirty="0"/>
          </a:p>
        </p:txBody>
      </p:sp>
      <p:sp>
        <p:nvSpPr>
          <p:cNvPr id="43" name="文字方塊 42"/>
          <p:cNvSpPr txBox="1"/>
          <p:nvPr/>
        </p:nvSpPr>
        <p:spPr>
          <a:xfrm>
            <a:off x="335598" y="2076579"/>
            <a:ext cx="400110" cy="8366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lang="zh-TW" altLang="en-US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資料二</a:t>
            </a:r>
            <a:endParaRPr lang="zh-HK" altLang="en-US" sz="1400" dirty="0"/>
          </a:p>
        </p:txBody>
      </p:sp>
      <p:sp>
        <p:nvSpPr>
          <p:cNvPr id="44" name="文字方塊 43"/>
          <p:cNvSpPr txBox="1"/>
          <p:nvPr/>
        </p:nvSpPr>
        <p:spPr>
          <a:xfrm>
            <a:off x="335598" y="3024849"/>
            <a:ext cx="400110" cy="8366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lang="zh-TW" altLang="en-US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資料三</a:t>
            </a:r>
            <a:endParaRPr lang="zh-HK" altLang="en-US" sz="1400" dirty="0"/>
          </a:p>
        </p:txBody>
      </p:sp>
      <p:sp>
        <p:nvSpPr>
          <p:cNvPr id="45" name="文字方塊 44"/>
          <p:cNvSpPr txBox="1"/>
          <p:nvPr/>
        </p:nvSpPr>
        <p:spPr>
          <a:xfrm>
            <a:off x="342893" y="4452700"/>
            <a:ext cx="400110" cy="836698"/>
          </a:xfrm>
          <a:prstGeom prst="rect">
            <a:avLst/>
          </a:prstGeom>
          <a:solidFill>
            <a:srgbClr val="FF99CC"/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lang="zh-TW" altLang="en-US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資料四</a:t>
            </a:r>
            <a:endParaRPr lang="zh-HK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21932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內容版面配置區 2"/>
          <p:cNvSpPr txBox="1">
            <a:spLocks/>
          </p:cNvSpPr>
          <p:nvPr/>
        </p:nvSpPr>
        <p:spPr>
          <a:xfrm>
            <a:off x="356540" y="896017"/>
            <a:ext cx="8435280" cy="141634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lvl="0" indent="-533400" algn="just">
              <a:lnSpc>
                <a:spcPct val="100000"/>
              </a:lnSpc>
              <a:buNone/>
            </a:pPr>
            <a:r>
              <a:rPr lang="en-US" altLang="zh-TW" kern="1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HK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試根據</a:t>
            </a:r>
            <a:r>
              <a:rPr lang="zh-TW" altLang="zh-HK" dirty="0">
                <a:latin typeface="標楷體" panose="03000509000000000000" pitchFamily="65" charset="-120"/>
                <a:ea typeface="標楷體" panose="03000509000000000000" pitchFamily="65" charset="-120"/>
              </a:rPr>
              <a:t>以上</a:t>
            </a:r>
            <a:r>
              <a:rPr lang="zh-TW" altLang="zh-HK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資料</a:t>
            </a:r>
            <a:r>
              <a:rPr lang="zh-TW" altLang="zh-HK" dirty="0">
                <a:latin typeface="標楷體" panose="03000509000000000000" pitchFamily="65" charset="-120"/>
                <a:ea typeface="標楷體" panose="03000509000000000000" pitchFamily="65" charset="-120"/>
              </a:rPr>
              <a:t>和就你所知，指出除了希臘外，香港的經濟情況還有可能因應哪些地方的經濟變化而受到影響？請解釋原因。</a:t>
            </a:r>
          </a:p>
        </p:txBody>
      </p:sp>
      <p:grpSp>
        <p:nvGrpSpPr>
          <p:cNvPr id="2" name="群組 1"/>
          <p:cNvGrpSpPr/>
          <p:nvPr/>
        </p:nvGrpSpPr>
        <p:grpSpPr>
          <a:xfrm>
            <a:off x="982632" y="1368887"/>
            <a:ext cx="7755295" cy="855333"/>
            <a:chOff x="982632" y="1368887"/>
            <a:chExt cx="7755295" cy="855333"/>
          </a:xfrm>
        </p:grpSpPr>
        <p:sp>
          <p:nvSpPr>
            <p:cNvPr id="17" name="圓角矩形 16"/>
            <p:cNvSpPr/>
            <p:nvPr/>
          </p:nvSpPr>
          <p:spPr>
            <a:xfrm>
              <a:off x="2372021" y="1820944"/>
              <a:ext cx="764991" cy="403276"/>
            </a:xfrm>
            <a:prstGeom prst="roundRect">
              <a:avLst/>
            </a:prstGeom>
            <a:noFill/>
            <a:ln w="38100">
              <a:solidFill>
                <a:srgbClr val="F26E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F26E75"/>
                </a:solidFill>
              </a:endParaRPr>
            </a:p>
          </p:txBody>
        </p:sp>
        <p:sp>
          <p:nvSpPr>
            <p:cNvPr id="18" name="圓角矩形 17"/>
            <p:cNvSpPr/>
            <p:nvPr/>
          </p:nvSpPr>
          <p:spPr>
            <a:xfrm>
              <a:off x="996622" y="1381340"/>
              <a:ext cx="682572" cy="403276"/>
            </a:xfrm>
            <a:prstGeom prst="roundRect">
              <a:avLst/>
            </a:prstGeom>
            <a:noFill/>
            <a:ln w="38100">
              <a:solidFill>
                <a:srgbClr val="B7D98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圓角矩形 18"/>
            <p:cNvSpPr/>
            <p:nvPr/>
          </p:nvSpPr>
          <p:spPr>
            <a:xfrm>
              <a:off x="4572000" y="1820943"/>
              <a:ext cx="733701" cy="403276"/>
            </a:xfrm>
            <a:prstGeom prst="roundRect">
              <a:avLst/>
            </a:prstGeom>
            <a:noFill/>
            <a:ln w="38100">
              <a:solidFill>
                <a:srgbClr val="F3722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圓角矩形 19"/>
            <p:cNvSpPr/>
            <p:nvPr/>
          </p:nvSpPr>
          <p:spPr>
            <a:xfrm>
              <a:off x="2088436" y="1380727"/>
              <a:ext cx="696562" cy="403276"/>
            </a:xfrm>
            <a:prstGeom prst="round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圓角矩形 20"/>
            <p:cNvSpPr/>
            <p:nvPr/>
          </p:nvSpPr>
          <p:spPr>
            <a:xfrm>
              <a:off x="7632123" y="1368887"/>
              <a:ext cx="1105804" cy="403276"/>
            </a:xfrm>
            <a:prstGeom prst="round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圓角矩形 21"/>
            <p:cNvSpPr/>
            <p:nvPr/>
          </p:nvSpPr>
          <p:spPr>
            <a:xfrm>
              <a:off x="5751501" y="1375434"/>
              <a:ext cx="1442333" cy="403276"/>
            </a:xfrm>
            <a:prstGeom prst="roundRect">
              <a:avLst/>
            </a:prstGeom>
            <a:noFill/>
            <a:ln w="38100">
              <a:solidFill>
                <a:srgbClr val="B7D98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3" name="圓角矩形 22"/>
            <p:cNvSpPr/>
            <p:nvPr/>
          </p:nvSpPr>
          <p:spPr>
            <a:xfrm>
              <a:off x="5019980" y="1368887"/>
              <a:ext cx="377161" cy="403276"/>
            </a:xfrm>
            <a:prstGeom prst="roundRect">
              <a:avLst/>
            </a:prstGeom>
            <a:noFill/>
            <a:ln w="38100">
              <a:solidFill>
                <a:srgbClr val="F3722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4" name="圓角矩形 23"/>
            <p:cNvSpPr/>
            <p:nvPr/>
          </p:nvSpPr>
          <p:spPr>
            <a:xfrm>
              <a:off x="982632" y="1820943"/>
              <a:ext cx="359043" cy="403276"/>
            </a:xfrm>
            <a:prstGeom prst="round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pic>
        <p:nvPicPr>
          <p:cNvPr id="30" name="圖片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41" y="2977997"/>
            <a:ext cx="8637318" cy="3236708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697497" y="3605800"/>
            <a:ext cx="2417445" cy="1015663"/>
          </a:xfrm>
          <a:prstGeom prst="rect">
            <a:avLst/>
          </a:prstGeom>
          <a:solidFill>
            <a:schemeClr val="bg1"/>
          </a:solidFill>
          <a:ln w="28575" cmpd="thickThin">
            <a:solidFill>
              <a:srgbClr val="F37225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TW" altLang="zh-HK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內地現時出口增長不理想，而且經濟下行風險愈來愈大</a:t>
            </a:r>
            <a:endParaRPr lang="zh-HK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09871" y="4905389"/>
            <a:ext cx="2405071" cy="707886"/>
          </a:xfrm>
          <a:prstGeom prst="rect">
            <a:avLst/>
          </a:prstGeom>
          <a:solidFill>
            <a:schemeClr val="bg1"/>
          </a:solidFill>
          <a:ln w="28575" cmpd="thickThin">
            <a:solidFill>
              <a:srgbClr val="F37225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TW" altLang="zh-HK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美國經濟增速低過預期</a:t>
            </a:r>
            <a:endParaRPr lang="zh-HK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054763" y="3600942"/>
            <a:ext cx="2363096" cy="707886"/>
          </a:xfrm>
          <a:prstGeom prst="rect">
            <a:avLst/>
          </a:prstGeom>
          <a:solidFill>
            <a:schemeClr val="bg1"/>
          </a:solidFill>
          <a:ln w="28575" cmpd="thickThin">
            <a:solidFill>
              <a:srgbClr val="F37225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香港</a:t>
            </a:r>
            <a:r>
              <a:rPr lang="zh-TW" altLang="zh-HK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出口</a:t>
            </a:r>
            <a:r>
              <a:rPr lang="zh-TW" altLang="zh-HK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前景不感樂觀</a:t>
            </a:r>
            <a:endParaRPr lang="zh-HK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080101" y="4940100"/>
            <a:ext cx="2312420" cy="707886"/>
          </a:xfrm>
          <a:prstGeom prst="rect">
            <a:avLst/>
          </a:prstGeom>
          <a:solidFill>
            <a:schemeClr val="bg1"/>
          </a:solidFill>
          <a:ln w="28575" cmpd="thickThin">
            <a:solidFill>
              <a:srgbClr val="F37225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TW" altLang="zh-HK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本港全年經濟增長有可能低於</a:t>
            </a:r>
            <a:r>
              <a:rPr lang="en-US" altLang="zh-HK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2%</a:t>
            </a:r>
            <a:endParaRPr lang="zh-HK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328187" y="4424409"/>
            <a:ext cx="1816248" cy="400110"/>
          </a:xfrm>
          <a:prstGeom prst="rect">
            <a:avLst/>
          </a:prstGeom>
          <a:solidFill>
            <a:schemeClr val="bg1"/>
          </a:solidFill>
          <a:ln w="28575" cmpd="thickThin">
            <a:solidFill>
              <a:srgbClr val="F37225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香港經濟轉差</a:t>
            </a:r>
            <a:endParaRPr lang="zh-HK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36" name="群組 35"/>
          <p:cNvGrpSpPr/>
          <p:nvPr/>
        </p:nvGrpSpPr>
        <p:grpSpPr>
          <a:xfrm>
            <a:off x="3035443" y="4985984"/>
            <a:ext cx="3015403" cy="1474818"/>
            <a:chOff x="1209700" y="4897342"/>
            <a:chExt cx="3015403" cy="1474818"/>
          </a:xfrm>
        </p:grpSpPr>
        <p:pic>
          <p:nvPicPr>
            <p:cNvPr id="37" name="圖片 3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209700" y="4897342"/>
              <a:ext cx="2965159" cy="1474818"/>
            </a:xfrm>
            <a:prstGeom prst="rect">
              <a:avLst/>
            </a:prstGeom>
          </p:spPr>
        </p:pic>
        <p:sp>
          <p:nvSpPr>
            <p:cNvPr id="38" name="矩形 37"/>
            <p:cNvSpPr/>
            <p:nvPr/>
          </p:nvSpPr>
          <p:spPr>
            <a:xfrm>
              <a:off x="1352639" y="5272372"/>
              <a:ext cx="287246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accent1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還有其他國家或地區的經濟變化會影響香港的經濟情況</a:t>
              </a:r>
              <a:r>
                <a:rPr lang="zh-TW" altLang="en-US" sz="2000" dirty="0" smtClean="0">
                  <a:solidFill>
                    <a:schemeClr val="accent1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嗎</a:t>
              </a:r>
              <a:r>
                <a:rPr lang="zh-TW" altLang="en-US" sz="2000" dirty="0">
                  <a:solidFill>
                    <a:schemeClr val="accent1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？</a:t>
              </a:r>
              <a:endParaRPr lang="zh-HK" altLang="en-US" sz="2000" dirty="0">
                <a:solidFill>
                  <a:schemeClr val="accent1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4051594" y="4365009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2400" b="1" dirty="0">
                <a:solidFill>
                  <a:srgbClr val="F26E75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影響</a:t>
            </a:r>
            <a:endParaRPr lang="zh-HK" altLang="en-US" sz="2400" b="1" dirty="0">
              <a:solidFill>
                <a:srgbClr val="F26E75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56540" y="2527679"/>
            <a:ext cx="523436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根據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內容提供的重點，聯想其他相關情況或例子</a:t>
            </a:r>
            <a:endParaRPr lang="en-US" altLang="zh-TW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41" name="直線單箭頭接點 40"/>
          <p:cNvCxnSpPr/>
          <p:nvPr/>
        </p:nvCxnSpPr>
        <p:spPr>
          <a:xfrm>
            <a:off x="3553457" y="2897011"/>
            <a:ext cx="0" cy="230203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2544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  <p:bldP spid="39" grpId="0"/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圖片 6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258" y="2055077"/>
            <a:ext cx="5080486" cy="1523492"/>
          </a:xfrm>
          <a:prstGeom prst="rect">
            <a:avLst/>
          </a:prstGeom>
        </p:spPr>
      </p:pic>
      <p:sp>
        <p:nvSpPr>
          <p:cNvPr id="66" name="內容版面配置區 2"/>
          <p:cNvSpPr txBox="1">
            <a:spLocks/>
          </p:cNvSpPr>
          <p:nvPr/>
        </p:nvSpPr>
        <p:spPr>
          <a:xfrm>
            <a:off x="442517" y="573055"/>
            <a:ext cx="8435280" cy="1416346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lvl="0" indent="-533400" algn="just">
              <a:lnSpc>
                <a:spcPct val="100000"/>
              </a:lnSpc>
              <a:buNone/>
            </a:pPr>
            <a:r>
              <a:rPr lang="en-US" altLang="zh-TW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HK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試根據</a:t>
            </a:r>
            <a:r>
              <a:rPr lang="zh-TW" altLang="zh-HK" dirty="0">
                <a:latin typeface="標楷體" panose="03000509000000000000" pitchFamily="65" charset="-120"/>
                <a:ea typeface="標楷體" panose="03000509000000000000" pitchFamily="65" charset="-120"/>
              </a:rPr>
              <a:t>以上</a:t>
            </a:r>
            <a:r>
              <a:rPr lang="zh-TW" altLang="zh-HK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資料</a:t>
            </a:r>
            <a:r>
              <a:rPr lang="zh-TW" altLang="zh-HK" dirty="0">
                <a:latin typeface="標楷體" panose="03000509000000000000" pitchFamily="65" charset="-120"/>
                <a:ea typeface="標楷體" panose="03000509000000000000" pitchFamily="65" charset="-120"/>
              </a:rPr>
              <a:t>和就你所知，指出除了希臘外，香港的經濟情況還有可能因應哪些地方的經濟變化而受到影響？請解釋原因。</a:t>
            </a:r>
          </a:p>
        </p:txBody>
      </p:sp>
      <p:grpSp>
        <p:nvGrpSpPr>
          <p:cNvPr id="2" name="群組 1"/>
          <p:cNvGrpSpPr/>
          <p:nvPr/>
        </p:nvGrpSpPr>
        <p:grpSpPr>
          <a:xfrm>
            <a:off x="1068609" y="1054634"/>
            <a:ext cx="7755295" cy="855333"/>
            <a:chOff x="1068609" y="1054634"/>
            <a:chExt cx="7755295" cy="855333"/>
          </a:xfrm>
        </p:grpSpPr>
        <p:sp>
          <p:nvSpPr>
            <p:cNvPr id="72" name="圓角矩形 71"/>
            <p:cNvSpPr/>
            <p:nvPr/>
          </p:nvSpPr>
          <p:spPr>
            <a:xfrm>
              <a:off x="2457998" y="1506691"/>
              <a:ext cx="764991" cy="403276"/>
            </a:xfrm>
            <a:prstGeom prst="roundRect">
              <a:avLst/>
            </a:prstGeom>
            <a:noFill/>
            <a:ln w="38100">
              <a:solidFill>
                <a:srgbClr val="F26E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F26E75"/>
                </a:solidFill>
              </a:endParaRPr>
            </a:p>
          </p:txBody>
        </p:sp>
        <p:sp>
          <p:nvSpPr>
            <p:cNvPr id="73" name="圓角矩形 72"/>
            <p:cNvSpPr/>
            <p:nvPr/>
          </p:nvSpPr>
          <p:spPr>
            <a:xfrm>
              <a:off x="1082599" y="1067087"/>
              <a:ext cx="682572" cy="403276"/>
            </a:xfrm>
            <a:prstGeom prst="roundRect">
              <a:avLst/>
            </a:prstGeom>
            <a:noFill/>
            <a:ln w="38100">
              <a:solidFill>
                <a:srgbClr val="B7D98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74" name="圓角矩形 73"/>
            <p:cNvSpPr/>
            <p:nvPr/>
          </p:nvSpPr>
          <p:spPr>
            <a:xfrm>
              <a:off x="4619340" y="1506690"/>
              <a:ext cx="772338" cy="403276"/>
            </a:xfrm>
            <a:prstGeom prst="roundRect">
              <a:avLst/>
            </a:prstGeom>
            <a:noFill/>
            <a:ln w="38100">
              <a:solidFill>
                <a:srgbClr val="F3722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75" name="圓角矩形 74"/>
            <p:cNvSpPr/>
            <p:nvPr/>
          </p:nvSpPr>
          <p:spPr>
            <a:xfrm>
              <a:off x="2174413" y="1066474"/>
              <a:ext cx="696562" cy="403276"/>
            </a:xfrm>
            <a:prstGeom prst="round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76" name="圓角矩形 75"/>
            <p:cNvSpPr/>
            <p:nvPr/>
          </p:nvSpPr>
          <p:spPr>
            <a:xfrm>
              <a:off x="7718100" y="1054634"/>
              <a:ext cx="1105804" cy="403276"/>
            </a:xfrm>
            <a:prstGeom prst="round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77" name="圓角矩形 76"/>
            <p:cNvSpPr/>
            <p:nvPr/>
          </p:nvSpPr>
          <p:spPr>
            <a:xfrm>
              <a:off x="5837478" y="1061181"/>
              <a:ext cx="1442333" cy="403276"/>
            </a:xfrm>
            <a:prstGeom prst="roundRect">
              <a:avLst/>
            </a:prstGeom>
            <a:noFill/>
            <a:ln w="38100">
              <a:solidFill>
                <a:srgbClr val="B7D98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78" name="圓角矩形 77"/>
            <p:cNvSpPr/>
            <p:nvPr/>
          </p:nvSpPr>
          <p:spPr>
            <a:xfrm>
              <a:off x="5105957" y="1054634"/>
              <a:ext cx="377161" cy="403276"/>
            </a:xfrm>
            <a:prstGeom prst="roundRect">
              <a:avLst/>
            </a:prstGeom>
            <a:noFill/>
            <a:ln w="38100">
              <a:solidFill>
                <a:srgbClr val="F3722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79" name="圓角矩形 78"/>
            <p:cNvSpPr/>
            <p:nvPr/>
          </p:nvSpPr>
          <p:spPr>
            <a:xfrm>
              <a:off x="1068609" y="1506690"/>
              <a:ext cx="359043" cy="403276"/>
            </a:xfrm>
            <a:prstGeom prst="round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80" name="群組 79"/>
          <p:cNvGrpSpPr/>
          <p:nvPr/>
        </p:nvGrpSpPr>
        <p:grpSpPr>
          <a:xfrm>
            <a:off x="52190" y="4117523"/>
            <a:ext cx="9039620" cy="2706400"/>
            <a:chOff x="52190" y="4117523"/>
            <a:chExt cx="9039620" cy="2706400"/>
          </a:xfrm>
        </p:grpSpPr>
        <p:pic>
          <p:nvPicPr>
            <p:cNvPr id="81" name="圖片 8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90" y="4117523"/>
              <a:ext cx="9039620" cy="2706400"/>
            </a:xfrm>
            <a:prstGeom prst="rect">
              <a:avLst/>
            </a:prstGeom>
          </p:spPr>
        </p:pic>
        <p:sp>
          <p:nvSpPr>
            <p:cNvPr id="82" name="矩形 81"/>
            <p:cNvSpPr/>
            <p:nvPr/>
          </p:nvSpPr>
          <p:spPr>
            <a:xfrm>
              <a:off x="547460" y="4299910"/>
              <a:ext cx="194727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TW" altLang="zh-HK" sz="2000" dirty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內地現時出口增長不理想</a:t>
              </a:r>
              <a:endParaRPr lang="zh-HK" altLang="en-US" sz="2000" dirty="0">
                <a:solidFill>
                  <a:schemeClr val="bg2">
                    <a:lumMod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3551801" y="4297786"/>
              <a:ext cx="211342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TW" altLang="en-US" sz="2000" dirty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香港是中國其中一個轉口港</a:t>
              </a:r>
              <a:endParaRPr lang="zh-HK" altLang="en-US" sz="2000" dirty="0">
                <a:solidFill>
                  <a:schemeClr val="bg2">
                    <a:lumMod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6762780" y="4297786"/>
              <a:ext cx="178112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TW" altLang="en-US" sz="2000" dirty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香港</a:t>
              </a:r>
              <a:r>
                <a:rPr lang="zh-TW" altLang="zh-HK" sz="2000" dirty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出口前景不感樂觀</a:t>
              </a:r>
              <a:endParaRPr lang="zh-HK" altLang="en-US" sz="2000" dirty="0">
                <a:solidFill>
                  <a:schemeClr val="bg2">
                    <a:lumMod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359921" y="5116780"/>
              <a:ext cx="232235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TW" altLang="zh-HK" sz="2000" dirty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內地經濟下行風險愈來愈大</a:t>
              </a:r>
              <a:endParaRPr lang="zh-HK" altLang="en-US" sz="2000" dirty="0">
                <a:solidFill>
                  <a:schemeClr val="bg2">
                    <a:lumMod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3296144" y="5130574"/>
              <a:ext cx="2564769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TW" altLang="en-US" sz="2000" dirty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削弱內地居民</a:t>
              </a:r>
              <a:r>
                <a:rPr lang="zh-TW" altLang="en-US" sz="2000" dirty="0" smtClean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的</a:t>
              </a:r>
              <a:r>
                <a:rPr lang="en-US" altLang="zh-TW" sz="2000" dirty="0" smtClean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/>
              </a:r>
              <a:br>
                <a:rPr lang="en-US" altLang="zh-TW" sz="2000" dirty="0" smtClean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</a:br>
              <a:r>
                <a:rPr lang="zh-TW" altLang="en-US" sz="2000" dirty="0" smtClean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消費</a:t>
              </a:r>
              <a:r>
                <a:rPr lang="zh-TW" altLang="en-US" sz="2000" dirty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力</a:t>
              </a:r>
              <a:r>
                <a:rPr lang="zh-TW" altLang="en-US" sz="2000" dirty="0" smtClean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，影響</a:t>
              </a:r>
              <a:r>
                <a:rPr lang="zh-TW" altLang="en-US" sz="2000" dirty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自由行</a:t>
              </a:r>
              <a:endParaRPr lang="zh-HK" altLang="en-US" sz="2000" dirty="0">
                <a:solidFill>
                  <a:schemeClr val="bg2">
                    <a:lumMod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6791567" y="5284462"/>
              <a:ext cx="17235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zh-TW" altLang="en-US" sz="2000" dirty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香港經濟轉差</a:t>
              </a:r>
              <a:endParaRPr lang="zh-HK" altLang="en-US" sz="2000" dirty="0">
                <a:solidFill>
                  <a:schemeClr val="bg2">
                    <a:lumMod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547460" y="5942362"/>
              <a:ext cx="195398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TW" altLang="zh-HK" sz="2000" dirty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美國經濟增速低過預期</a:t>
              </a:r>
              <a:endParaRPr lang="zh-HK" altLang="en-US" sz="2000" dirty="0">
                <a:solidFill>
                  <a:schemeClr val="bg2">
                    <a:lumMod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>
              <a:off x="3618498" y="6096250"/>
              <a:ext cx="198003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zh-TW" altLang="en-US" sz="2000" dirty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美元和港元掛勾</a:t>
              </a:r>
              <a:endParaRPr lang="zh-HK" altLang="en-US" sz="2000" dirty="0">
                <a:solidFill>
                  <a:schemeClr val="bg2">
                    <a:lumMod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6528538" y="5942362"/>
              <a:ext cx="228444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TW" altLang="zh-HK" sz="2000" dirty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本港全年經濟增長有可能</a:t>
              </a:r>
              <a:r>
                <a:rPr lang="zh-TW" altLang="zh-HK" sz="2000" dirty="0" smtClean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低</a:t>
              </a:r>
              <a:r>
                <a:rPr lang="zh-TW" altLang="en-US" sz="2000" dirty="0" smtClean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於</a:t>
              </a:r>
              <a:r>
                <a:rPr lang="en-US" altLang="zh-TW" sz="2000" dirty="0" smtClean="0">
                  <a:solidFill>
                    <a:schemeClr val="bg2">
                      <a:lumMod val="2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2%</a:t>
              </a:r>
              <a:endParaRPr lang="zh-HK" altLang="en-US" sz="2000" dirty="0">
                <a:solidFill>
                  <a:schemeClr val="bg2">
                    <a:lumMod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grpSp>
          <p:nvGrpSpPr>
            <p:cNvPr id="91" name="群組 90"/>
            <p:cNvGrpSpPr/>
            <p:nvPr/>
          </p:nvGrpSpPr>
          <p:grpSpPr>
            <a:xfrm>
              <a:off x="2771907" y="4387568"/>
              <a:ext cx="553998" cy="2172898"/>
              <a:chOff x="2771907" y="4387568"/>
              <a:chExt cx="553998" cy="2172898"/>
            </a:xfrm>
          </p:grpSpPr>
          <p:pic>
            <p:nvPicPr>
              <p:cNvPr id="96" name="圖片 9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38558" y="4387568"/>
                <a:ext cx="409905" cy="528322"/>
              </a:xfrm>
              <a:prstGeom prst="rect">
                <a:avLst/>
              </a:prstGeom>
            </p:spPr>
          </p:pic>
          <p:sp>
            <p:nvSpPr>
              <p:cNvPr id="97" name="文字方塊 96"/>
              <p:cNvSpPr txBox="1"/>
              <p:nvPr/>
            </p:nvSpPr>
            <p:spPr>
              <a:xfrm>
                <a:off x="2771907" y="5020200"/>
                <a:ext cx="553998" cy="92863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zh-TW" altLang="en-US" sz="24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因為</a:t>
                </a:r>
                <a:endParaRPr lang="zh-HK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  <p:pic>
            <p:nvPicPr>
              <p:cNvPr id="98" name="圖片 9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38557" y="6032144"/>
                <a:ext cx="409905" cy="528322"/>
              </a:xfrm>
              <a:prstGeom prst="rect">
                <a:avLst/>
              </a:prstGeom>
            </p:spPr>
          </p:pic>
        </p:grpSp>
        <p:grpSp>
          <p:nvGrpSpPr>
            <p:cNvPr id="92" name="群組 91"/>
            <p:cNvGrpSpPr/>
            <p:nvPr/>
          </p:nvGrpSpPr>
          <p:grpSpPr>
            <a:xfrm>
              <a:off x="5832059" y="4398067"/>
              <a:ext cx="553998" cy="2172898"/>
              <a:chOff x="2771908" y="4387568"/>
              <a:chExt cx="553998" cy="2172898"/>
            </a:xfrm>
          </p:grpSpPr>
          <p:pic>
            <p:nvPicPr>
              <p:cNvPr id="93" name="圖片 9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38558" y="4387568"/>
                <a:ext cx="409905" cy="528322"/>
              </a:xfrm>
              <a:prstGeom prst="rect">
                <a:avLst/>
              </a:prstGeom>
            </p:spPr>
          </p:pic>
          <p:sp>
            <p:nvSpPr>
              <p:cNvPr id="94" name="文字方塊 93"/>
              <p:cNvSpPr txBox="1"/>
              <p:nvPr/>
            </p:nvSpPr>
            <p:spPr>
              <a:xfrm>
                <a:off x="2771908" y="5020200"/>
                <a:ext cx="553998" cy="92863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zh-TW" altLang="en-US" sz="24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所以</a:t>
                </a:r>
                <a:endParaRPr lang="zh-HK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  <p:pic>
            <p:nvPicPr>
              <p:cNvPr id="95" name="圖片 9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38557" y="6032144"/>
                <a:ext cx="409905" cy="528322"/>
              </a:xfrm>
              <a:prstGeom prst="rect">
                <a:avLst/>
              </a:prstGeom>
            </p:spPr>
          </p:pic>
        </p:grpSp>
      </p:grpSp>
      <p:cxnSp>
        <p:nvCxnSpPr>
          <p:cNvPr id="38" name="直線單箭頭接點 37"/>
          <p:cNvCxnSpPr/>
          <p:nvPr/>
        </p:nvCxnSpPr>
        <p:spPr>
          <a:xfrm>
            <a:off x="3299074" y="4039996"/>
            <a:ext cx="396082" cy="61173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單箭頭接點 38"/>
          <p:cNvCxnSpPr/>
          <p:nvPr/>
        </p:nvCxnSpPr>
        <p:spPr>
          <a:xfrm>
            <a:off x="3325803" y="4048891"/>
            <a:ext cx="247336" cy="123557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單箭頭接點 39"/>
          <p:cNvCxnSpPr/>
          <p:nvPr/>
        </p:nvCxnSpPr>
        <p:spPr>
          <a:xfrm>
            <a:off x="3313975" y="4048891"/>
            <a:ext cx="52426" cy="244746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1744881" y="3721328"/>
            <a:ext cx="319044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運用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多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角度思考，深化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聯想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9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字方塊 7"/>
          <p:cNvSpPr txBox="1"/>
          <p:nvPr/>
        </p:nvSpPr>
        <p:spPr>
          <a:xfrm>
            <a:off x="1379220" y="2414055"/>
            <a:ext cx="638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r>
              <a:rPr lang="zh-TW" alt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示例</a:t>
            </a: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（二）</a:t>
            </a:r>
            <a:endParaRPr lang="zh-HK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矩形 16"/>
          <p:cNvSpPr/>
          <p:nvPr/>
        </p:nvSpPr>
        <p:spPr>
          <a:xfrm>
            <a:off x="1590407" y="3546254"/>
            <a:ext cx="56939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取自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中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國語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文科</a:t>
            </a:r>
            <a:r>
              <a:rPr lang="zh-HK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HK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背影</a:t>
            </a:r>
            <a:endParaRPr lang="en-US" altLang="zh-HK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9170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5" y="73429"/>
            <a:ext cx="9082289" cy="671114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975395" y="17027"/>
            <a:ext cx="305724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TW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預測答案及</a:t>
            </a:r>
            <a:r>
              <a:rPr lang="zh-TW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驗證</a:t>
            </a:r>
            <a:endParaRPr lang="zh-HK" altLang="en-US" sz="3200" b="1" u="sng" dirty="0">
              <a:solidFill>
                <a:schemeClr val="tx1">
                  <a:lumMod val="75000"/>
                  <a:lumOff val="2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0812" y="1048354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2200" b="1" dirty="0">
                <a:solidFill>
                  <a:schemeClr val="bg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自設問題</a:t>
            </a:r>
            <a:endParaRPr lang="zh-HK" altLang="en-US" sz="2200" b="1" dirty="0">
              <a:solidFill>
                <a:schemeClr val="bg2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52651" y="1048043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2200" b="1" dirty="0">
                <a:solidFill>
                  <a:schemeClr val="bg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預測答案</a:t>
            </a:r>
            <a:endParaRPr lang="zh-HK" altLang="en-US" sz="2200" b="1" dirty="0">
              <a:solidFill>
                <a:schemeClr val="bg2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49160" y="1048042"/>
            <a:ext cx="37112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2200" b="1" dirty="0">
                <a:solidFill>
                  <a:schemeClr val="bg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運用已有知識</a:t>
            </a:r>
            <a:r>
              <a:rPr lang="en-US" altLang="zh-TW" sz="2200" b="1" dirty="0">
                <a:solidFill>
                  <a:schemeClr val="bg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200" b="1" dirty="0">
                <a:solidFill>
                  <a:schemeClr val="bg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上文下理驗證</a:t>
            </a:r>
            <a:endParaRPr lang="zh-HK" altLang="en-US" sz="2200" b="1" dirty="0">
              <a:solidFill>
                <a:schemeClr val="bg2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032928" y="1048354"/>
            <a:ext cx="7489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2200" b="1" dirty="0">
                <a:solidFill>
                  <a:schemeClr val="bg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猜對</a:t>
            </a:r>
            <a:endParaRPr lang="zh-HK" altLang="en-US" sz="2200" b="1" dirty="0">
              <a:solidFill>
                <a:schemeClr val="bg2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0378" y="2323328"/>
            <a:ext cx="180581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0225" indent="-530225"/>
            <a:r>
              <a:rPr lang="zh-TW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</a:t>
            </a:r>
            <a:r>
              <a:rPr lang="zh-TW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甚麼作者</a:t>
            </a:r>
            <a:r>
              <a:rPr lang="zh-TW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起</a:t>
            </a:r>
            <a:endParaRPr lang="en-US" altLang="zh-TW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30225" indent="-530225"/>
            <a:r>
              <a:rPr lang="zh-TW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初</a:t>
            </a:r>
            <a:r>
              <a:rPr lang="zh-TW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「心裏</a:t>
            </a:r>
            <a:r>
              <a:rPr lang="zh-TW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暗笑</a:t>
            </a:r>
            <a:endParaRPr lang="en-US" altLang="zh-TW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30225" indent="-530225"/>
            <a:r>
              <a:rPr lang="zh-TW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他 </a:t>
            </a:r>
            <a:r>
              <a:rPr lang="en-US" altLang="zh-TW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父親</a:t>
            </a:r>
            <a:r>
              <a:rPr lang="en-US" altLang="zh-TW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30225" indent="-530225"/>
            <a:r>
              <a:rPr lang="zh-TW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迂</a:t>
            </a:r>
            <a:r>
              <a:rPr lang="zh-TW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r>
              <a:rPr lang="zh-TW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，但</a:t>
            </a:r>
            <a:r>
              <a:rPr lang="zh-TW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其後</a:t>
            </a:r>
            <a:endParaRPr lang="en-US" altLang="zh-TW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30225" indent="-530225"/>
            <a:r>
              <a:rPr lang="zh-TW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看到父親爬過</a:t>
            </a:r>
            <a:endParaRPr lang="en-US" altLang="zh-TW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30225" indent="-530225"/>
            <a:r>
              <a:rPr lang="zh-TW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鐵道</a:t>
            </a:r>
            <a:r>
              <a:rPr lang="zh-TW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為他買</a:t>
            </a:r>
            <a:r>
              <a:rPr lang="zh-TW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橘</a:t>
            </a:r>
            <a:endParaRPr lang="en-US" altLang="zh-TW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30225" indent="-530225"/>
            <a:r>
              <a:rPr lang="zh-TW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子時</a:t>
            </a:r>
            <a:r>
              <a:rPr lang="zh-TW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，作者</a:t>
            </a:r>
            <a:r>
              <a:rPr lang="zh-TW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30225" indent="-530225"/>
            <a:r>
              <a:rPr lang="zh-TW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淚很快地</a:t>
            </a:r>
            <a:r>
              <a:rPr lang="zh-TW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流</a:t>
            </a:r>
            <a:endParaRPr lang="en-US" altLang="zh-TW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30225" indent="-530225"/>
            <a:r>
              <a:rPr lang="zh-TW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下來</a:t>
            </a:r>
            <a:r>
              <a:rPr lang="zh-TW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r>
              <a: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HK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just"/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96008" y="1516329"/>
            <a:ext cx="18911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因為父親對作者過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份照顧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，令他很尷尬。</a:t>
            </a:r>
            <a:endParaRPr lang="zh-HK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032351" y="1763039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文中沒有提及</a:t>
            </a:r>
            <a:endParaRPr lang="zh-HK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82506" y="2526880"/>
            <a:ext cx="18911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因為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作者擔心父親爬過鐵道時出意外，所以流下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淚來。</a:t>
            </a:r>
            <a:endParaRPr lang="zh-HK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056665" y="2872168"/>
            <a:ext cx="20962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文中沒有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提及</a:t>
            </a:r>
            <a:endParaRPr lang="zh-HK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296008" y="4020525"/>
            <a:ext cx="189116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因為作者曾經認為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父親囉唆，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但當看到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父親爬過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鐵道買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橘子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時，他才醒悟父親對他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無微不至的愛護。</a:t>
            </a:r>
            <a:endParaRPr lang="zh-HK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249160" y="3837800"/>
            <a:ext cx="36864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TW" altLang="en-US" sz="2000" b="1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上文下</a:t>
            </a:r>
            <a:r>
              <a:rPr lang="zh-TW" altLang="en-US" sz="2000" b="1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理：</a:t>
            </a:r>
            <a:endParaRPr lang="en-US" altLang="zh-TW" sz="2000" b="1" u="sng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just"/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「唉，我現在想想，那時真是太聰明了。」</a:t>
            </a:r>
          </a:p>
        </p:txBody>
      </p:sp>
      <p:sp>
        <p:nvSpPr>
          <p:cNvPr id="17" name="矩形 16"/>
          <p:cNvSpPr/>
          <p:nvPr/>
        </p:nvSpPr>
        <p:spPr>
          <a:xfrm>
            <a:off x="4249160" y="4974133"/>
            <a:ext cx="368646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TW" altLang="en-US" sz="2000" b="1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聯繫個人已有經驗：</a:t>
            </a:r>
            <a:endParaRPr lang="en-US" altLang="zh-TW" sz="2000" b="1" u="sng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just"/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你曾否認為自己已長大，懂得照顧自己，毋需父母或長輩事事提點；但其後明白是他們對自己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無微不至的愛護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u="sng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068250" y="4468742"/>
            <a:ext cx="6711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HK" altLang="en-US" sz="3600" dirty="0">
                <a:sym typeface="Wingdings" panose="05000000000000000000" pitchFamily="2" charset="2"/>
              </a:rPr>
              <a:t></a:t>
            </a:r>
            <a:endParaRPr lang="zh-HK" altLang="en-US" sz="3600" dirty="0"/>
          </a:p>
        </p:txBody>
      </p:sp>
      <p:sp>
        <p:nvSpPr>
          <p:cNvPr id="19" name="矩形 18"/>
          <p:cNvSpPr/>
          <p:nvPr/>
        </p:nvSpPr>
        <p:spPr>
          <a:xfrm>
            <a:off x="8068250" y="2777753"/>
            <a:ext cx="6711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HK" altLang="en-US" sz="3600" dirty="0">
                <a:sym typeface="Wingdings" panose="05000000000000000000" pitchFamily="2" charset="2"/>
              </a:rPr>
              <a:t></a:t>
            </a:r>
            <a:endParaRPr lang="zh-HK" altLang="en-US" sz="3600" dirty="0"/>
          </a:p>
        </p:txBody>
      </p:sp>
      <p:sp>
        <p:nvSpPr>
          <p:cNvPr id="20" name="矩形 19"/>
          <p:cNvSpPr/>
          <p:nvPr/>
        </p:nvSpPr>
        <p:spPr>
          <a:xfrm>
            <a:off x="8058494" y="1700737"/>
            <a:ext cx="6711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HK" altLang="en-US" sz="3600" dirty="0">
                <a:sym typeface="Wingdings" panose="05000000000000000000" pitchFamily="2" charset="2"/>
              </a:rPr>
              <a:t></a:t>
            </a:r>
            <a:endParaRPr lang="zh-HK" altLang="en-US" sz="3600" dirty="0"/>
          </a:p>
        </p:txBody>
      </p:sp>
      <p:sp>
        <p:nvSpPr>
          <p:cNvPr id="21" name="矩形 20"/>
          <p:cNvSpPr/>
          <p:nvPr/>
        </p:nvSpPr>
        <p:spPr>
          <a:xfrm>
            <a:off x="2620055" y="575675"/>
            <a:ext cx="5723549" cy="58477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TW" sz="1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sz="1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運用多角度思考，深化聯想</a:t>
            </a:r>
            <a:r>
              <a:rPr lang="en-US" altLang="zh-TW" sz="1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例如：如重點是某事件，該事件為何會發生？會有甚麼影響？有何利弊？有甚麼近似例子？</a:t>
            </a:r>
            <a:r>
              <a:rPr lang="en-US" altLang="zh-TW" sz="1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 </a:t>
            </a:r>
            <a:endParaRPr lang="en-US" altLang="zh-TW" sz="16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0141" y="207082"/>
            <a:ext cx="215145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altLang="zh-TW" sz="1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en-US" sz="1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根據</a:t>
            </a:r>
            <a:r>
              <a:rPr lang="zh-TW" altLang="en-US" sz="16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內容提供的重點，聯想其他相關情況或例子</a:t>
            </a:r>
          </a:p>
        </p:txBody>
      </p:sp>
    </p:spTree>
    <p:extLst>
      <p:ext uri="{BB962C8B-B14F-4D97-AF65-F5344CB8AC3E}">
        <p14:creationId xmlns:p14="http://schemas.microsoft.com/office/powerpoint/2010/main" val="84871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10" grpId="0" animBg="1"/>
    </p:bld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簡報2" id="{315773D1-C45F-4EBF-9336-68F549F62255}" vid="{D07C4E06-FE10-4B6A-B899-9954F07D1BDC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</TotalTime>
  <Words>903</Words>
  <Application>Microsoft Office PowerPoint</Application>
  <PresentationFormat>如螢幕大小 (4:3)</PresentationFormat>
  <Paragraphs>82</Paragraphs>
  <Slides>8</Slides>
  <Notes>7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Office 佈景主題</vt:lpstr>
      <vt:lpstr>引伸思考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CHAN, Yan-nuen Sharon</dc:creator>
  <cp:lastModifiedBy>SO, Lai-ching</cp:lastModifiedBy>
  <cp:revision>35</cp:revision>
  <dcterms:created xsi:type="dcterms:W3CDTF">2015-09-18T00:57:23Z</dcterms:created>
  <dcterms:modified xsi:type="dcterms:W3CDTF">2016-03-14T01:11:05Z</dcterms:modified>
</cp:coreProperties>
</file>