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1" r:id="rId2"/>
    <p:sldId id="265" r:id="rId3"/>
    <p:sldId id="266" r:id="rId4"/>
    <p:sldId id="269" r:id="rId5"/>
    <p:sldId id="268" r:id="rId6"/>
    <p:sldId id="270" r:id="rId7"/>
  </p:sldIdLst>
  <p:sldSz cx="9144000" cy="6858000" type="screen4x3"/>
  <p:notesSz cx="6797675" cy="987425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83C2"/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29" autoAdjust="0"/>
    <p:restoredTop sz="95220" autoAdjust="0"/>
  </p:normalViewPr>
  <p:slideViewPr>
    <p:cSldViewPr snapToGrid="0" showGuides="1">
      <p:cViewPr>
        <p:scale>
          <a:sx n="110" d="100"/>
          <a:sy n="110" d="100"/>
        </p:scale>
        <p:origin x="-84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2901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502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8084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defTabSz="882305">
              <a:defRPr/>
            </a:pPr>
            <a:endParaRPr kumimoji="1" lang="zh-TW" altLang="zh-HK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55E54-AA6C-4ECC-AF18-4A858D311704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1110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29181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583" indent="-228583">
              <a:defRPr/>
            </a:pPr>
            <a:endParaRPr lang="zh-TW" altLang="en-US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55E54-AA6C-4ECC-AF18-4A858D311704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649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emf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emf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image" Target="../media/image8.emf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上文下理推敲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上文下理推敲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390" y="1974589"/>
            <a:ext cx="751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根據篇章內容去推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測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目標詞彙的意思，促進自學。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9390" y="3929237"/>
            <a:ext cx="7510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閱讀句子或段落</a:t>
            </a:r>
          </a:p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找出能幫助推敲目標詞彙意思的線索</a:t>
            </a:r>
          </a:p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綜合這些線索，推敲目標詞彙的意思</a:t>
            </a:r>
          </a:p>
        </p:txBody>
      </p:sp>
    </p:spTree>
    <p:extLst>
      <p:ext uri="{BB962C8B-B14F-4D97-AF65-F5344CB8AC3E}">
        <p14:creationId xmlns:p14="http://schemas.microsoft.com/office/powerpoint/2010/main" val="133016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514803" y="3546254"/>
            <a:ext cx="5693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：中國語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文科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賣油翁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0929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圖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314" y="4631571"/>
            <a:ext cx="1585419" cy="2106992"/>
          </a:xfrm>
          <a:prstGeom prst="rect">
            <a:avLst/>
          </a:prstGeom>
        </p:spPr>
      </p:pic>
      <p:grpSp>
        <p:nvGrpSpPr>
          <p:cNvPr id="5" name="群組 4"/>
          <p:cNvGrpSpPr/>
          <p:nvPr/>
        </p:nvGrpSpPr>
        <p:grpSpPr>
          <a:xfrm>
            <a:off x="1446062" y="1197"/>
            <a:ext cx="6251876" cy="1295791"/>
            <a:chOff x="1579139" y="1588972"/>
            <a:chExt cx="6251876" cy="1295791"/>
          </a:xfrm>
        </p:grpSpPr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139" y="1588972"/>
              <a:ext cx="6251876" cy="1295791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342111" y="1901980"/>
              <a:ext cx="74892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4400" b="1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徐</a:t>
              </a: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1253941" y="1854339"/>
            <a:ext cx="6636118" cy="1062303"/>
            <a:chOff x="-681744" y="1096603"/>
            <a:chExt cx="6636118" cy="1182888"/>
          </a:xfrm>
        </p:grpSpPr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681744" y="1096603"/>
              <a:ext cx="6636118" cy="1182888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-520401" y="1244200"/>
              <a:ext cx="6342927" cy="8704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zh-HK" altLang="zh-HK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乃取一葫蘆置於地，以錢覆其口，</a:t>
              </a:r>
              <a:r>
                <a:rPr lang="zh-HK" altLang="zh-HK" sz="28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徐</a:t>
              </a:r>
              <a:r>
                <a:rPr lang="zh-HK" altLang="zh-HK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以杓酌油瀝之，自錢孔入，而錢不濕。</a:t>
              </a:r>
              <a:endPara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14" name="群組 13"/>
          <p:cNvGrpSpPr/>
          <p:nvPr/>
        </p:nvGrpSpPr>
        <p:grpSpPr>
          <a:xfrm>
            <a:off x="892616" y="1146704"/>
            <a:ext cx="7381757" cy="700351"/>
            <a:chOff x="452654" y="2678047"/>
            <a:chExt cx="7381757" cy="700351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654" y="2678047"/>
              <a:ext cx="7381757" cy="700351"/>
            </a:xfrm>
            <a:prstGeom prst="rect">
              <a:avLst/>
            </a:prstGeom>
          </p:spPr>
        </p:pic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1125371" y="2804560"/>
              <a:ext cx="6036322" cy="424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  <a:buFont typeface="Wingdings" panose="05000000000000000000" pitchFamily="2" charset="2"/>
                <a:buNone/>
              </a:pPr>
              <a:r>
                <a:rPr lang="zh-TW" altLang="en-US" sz="2400" dirty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我們再看看此字的前後句子意思</a:t>
              </a:r>
              <a:r>
                <a:rPr lang="en-US" altLang="zh-TW" sz="2400" dirty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:</a:t>
              </a:r>
              <a:endParaRPr lang="zh-TW" altLang="en-US" sz="24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187809" y="3227444"/>
            <a:ext cx="1397151" cy="826122"/>
            <a:chOff x="778241" y="1784736"/>
            <a:chExt cx="2105635" cy="1245042"/>
          </a:xfrm>
        </p:grpSpPr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241" y="1784736"/>
              <a:ext cx="2105635" cy="1245042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1105307" y="2224195"/>
              <a:ext cx="1360619" cy="7885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800" b="1" dirty="0" smtClean="0">
                  <a:latin typeface="標楷體" pitchFamily="65" charset="-120"/>
                  <a:ea typeface="標楷體" pitchFamily="65" charset="-120"/>
                </a:rPr>
                <a:t>提問</a:t>
              </a:r>
              <a:endParaRPr lang="zh-HK" altLang="en-US" sz="2800" b="1" dirty="0"/>
            </a:p>
          </p:txBody>
        </p:sp>
      </p:grp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584960" y="3345680"/>
            <a:ext cx="726483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5113" indent="-265113">
              <a:spcBef>
                <a:spcPct val="50000"/>
              </a:spcBef>
            </a:pPr>
            <a:r>
              <a:rPr lang="en-US" altLang="zh-TW" sz="2000" dirty="0" smtClean="0">
                <a:ea typeface="標楷體" panose="03000509000000000000" pitchFamily="65" charset="-120"/>
              </a:rPr>
              <a:t>1. 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知道</a:t>
            </a:r>
            <a:r>
              <a:rPr lang="zh-HK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葫蘆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和銅錢是怎樣的嗎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HK" altLang="zh-HK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葫蘆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口和銅錢中間的正方形大小如何？哪一個孔較細小？　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584960" y="4089068"/>
            <a:ext cx="66894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5113" indent="-265113">
              <a:spcBef>
                <a:spcPct val="50000"/>
              </a:spcBef>
            </a:pPr>
            <a:r>
              <a:rPr lang="en-US" altLang="zh-TW" sz="2000" dirty="0">
                <a:ea typeface="標楷體" panose="03000509000000000000" pitchFamily="65" charset="-120"/>
              </a:rPr>
              <a:t>2</a:t>
            </a:r>
            <a:r>
              <a:rPr lang="en-US" altLang="zh-TW" sz="2000" dirty="0" smtClean="0">
                <a:ea typeface="標楷體" panose="03000509000000000000" pitchFamily="65" charset="-120"/>
              </a:rPr>
              <a:t>. 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HK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葫蘆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口上再放一個銅錢，你覺得水容易從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這個口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倒入或倒出嗎？你會怎樣注水入</a:t>
            </a:r>
            <a:r>
              <a:rPr lang="zh-HK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葫蘆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內？速度如何？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565333" y="4770901"/>
            <a:ext cx="6689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ea typeface="標楷體" panose="03000509000000000000" pitchFamily="65" charset="-120"/>
              </a:rPr>
              <a:t>3. 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能聯想賣油翁當時怎樣注油入</a:t>
            </a:r>
            <a:r>
              <a:rPr lang="zh-HK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葫蘆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內嗎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584960" y="5552191"/>
            <a:ext cx="6689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>
                <a:ea typeface="標楷體" panose="03000509000000000000" pitchFamily="65" charset="-120"/>
              </a:rPr>
              <a:t>4</a:t>
            </a:r>
            <a:r>
              <a:rPr lang="en-US" altLang="zh-TW" sz="2000" dirty="0" smtClean="0">
                <a:ea typeface="標楷體" panose="03000509000000000000" pitchFamily="65" charset="-120"/>
              </a:rPr>
              <a:t>. 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能從文中描述，推測「</a:t>
            </a:r>
            <a:r>
              <a:rPr lang="zh-TW" altLang="en-US" sz="20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徐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」的意思嗎？ 　</a:t>
            </a:r>
          </a:p>
        </p:txBody>
      </p:sp>
      <p:grpSp>
        <p:nvGrpSpPr>
          <p:cNvPr id="24" name="群組 23"/>
          <p:cNvGrpSpPr/>
          <p:nvPr/>
        </p:nvGrpSpPr>
        <p:grpSpPr>
          <a:xfrm>
            <a:off x="5139031" y="5770221"/>
            <a:ext cx="2397396" cy="1158240"/>
            <a:chOff x="778829" y="5440265"/>
            <a:chExt cx="2397396" cy="1158240"/>
          </a:xfrm>
        </p:grpSpPr>
        <p:pic>
          <p:nvPicPr>
            <p:cNvPr id="25" name="圖片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829" y="5440265"/>
              <a:ext cx="2397396" cy="1158240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1192697" y="5696121"/>
              <a:ext cx="156966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36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慢慢地</a:t>
              </a:r>
              <a:endParaRPr lang="zh-HK" altLang="en-US" sz="36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1234043" y="6056856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32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的意思</a:t>
            </a:r>
            <a:endParaRPr lang="zh-HK" altLang="en-US" sz="3200" dirty="0"/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4789" y="6219011"/>
            <a:ext cx="578710" cy="216542"/>
          </a:xfrm>
          <a:prstGeom prst="rect">
            <a:avLst/>
          </a:prstGeom>
        </p:spPr>
      </p:pic>
      <p:pic>
        <p:nvPicPr>
          <p:cNvPr id="30" name="圖片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533" y="2685798"/>
            <a:ext cx="981375" cy="99356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4827" y="2960734"/>
            <a:ext cx="4111748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找出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能幫助推敲目標詞彙意思的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線索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4827" y="809399"/>
            <a:ext cx="204414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閱讀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句子或段落</a:t>
            </a:r>
          </a:p>
        </p:txBody>
      </p:sp>
      <p:sp>
        <p:nvSpPr>
          <p:cNvPr id="4" name="矩形 3"/>
          <p:cNvSpPr/>
          <p:nvPr/>
        </p:nvSpPr>
        <p:spPr>
          <a:xfrm>
            <a:off x="404827" y="5154144"/>
            <a:ext cx="4121641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綜合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這些線索，推敲目標詞彙的意思</a:t>
            </a:r>
          </a:p>
        </p:txBody>
      </p:sp>
    </p:spTree>
    <p:extLst>
      <p:ext uri="{BB962C8B-B14F-4D97-AF65-F5344CB8AC3E}">
        <p14:creationId xmlns:p14="http://schemas.microsoft.com/office/powerpoint/2010/main" val="140614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7" grpId="0"/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307779" y="3546254"/>
            <a:ext cx="6034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：中國語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文科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荷塘月色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8669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群組 11"/>
          <p:cNvGrpSpPr/>
          <p:nvPr/>
        </p:nvGrpSpPr>
        <p:grpSpPr>
          <a:xfrm>
            <a:off x="961750" y="2010727"/>
            <a:ext cx="7748654" cy="947453"/>
            <a:chOff x="706881" y="1706527"/>
            <a:chExt cx="7748654" cy="947453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6339" y="1706527"/>
              <a:ext cx="7269737" cy="947453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706881" y="1785181"/>
              <a:ext cx="7748654" cy="781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  <a:buFont typeface="Wingdings" panose="05000000000000000000" pitchFamily="2" charset="2"/>
                <a:buNone/>
              </a:pPr>
              <a:r>
                <a:rPr lang="zh-TW" altLang="en-US" sz="2800" dirty="0">
                  <a:ea typeface="標楷體" panose="03000509000000000000" pitchFamily="65" charset="-120"/>
                </a:rPr>
                <a:t>月光是隔了樹照過來的，高處叢生的灌木，</a:t>
              </a:r>
              <a:br>
                <a:rPr lang="zh-TW" altLang="en-US" sz="2800" dirty="0">
                  <a:ea typeface="標楷體" panose="03000509000000000000" pitchFamily="65" charset="-120"/>
                </a:rPr>
              </a:br>
              <a:r>
                <a:rPr lang="zh-TW" altLang="en-US" sz="2800" dirty="0">
                  <a:ea typeface="標楷體" panose="03000509000000000000" pitchFamily="65" charset="-120"/>
                </a:rPr>
                <a:t>落下</a:t>
              </a:r>
              <a:r>
                <a:rPr lang="zh-TW" altLang="en-US" sz="2800" b="1" dirty="0">
                  <a:solidFill>
                    <a:srgbClr val="FF0000"/>
                  </a:solidFill>
                  <a:ea typeface="標楷體" panose="03000509000000000000" pitchFamily="65" charset="-120"/>
                </a:rPr>
                <a:t>參差</a:t>
              </a:r>
              <a:r>
                <a:rPr lang="zh-TW" altLang="en-US" sz="2800" dirty="0">
                  <a:ea typeface="標楷體" panose="03000509000000000000" pitchFamily="65" charset="-120"/>
                </a:rPr>
                <a:t>的斑駁的黑影，峭楞楞如鬼一般；</a:t>
              </a:r>
              <a:endPara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14" name="群組 13"/>
          <p:cNvGrpSpPr/>
          <p:nvPr/>
        </p:nvGrpSpPr>
        <p:grpSpPr>
          <a:xfrm>
            <a:off x="4731717" y="6043451"/>
            <a:ext cx="3240137" cy="853961"/>
            <a:chOff x="778828" y="5440265"/>
            <a:chExt cx="3240137" cy="853961"/>
          </a:xfrm>
        </p:grpSpPr>
        <p:pic>
          <p:nvPicPr>
            <p:cNvPr id="13" name="圖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828" y="5440265"/>
              <a:ext cx="3240137" cy="853961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049808" y="5605635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雜亂不齊的樣子</a:t>
              </a:r>
              <a:endParaRPr lang="zh-HK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224174" y="4246343"/>
            <a:ext cx="425303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叢生代表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一堆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堆不同的草木長在一起，它們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的外觀會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整齊嗎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？長度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會一致嗎？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224174" y="4864996"/>
            <a:ext cx="42530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既然是不一致，它們的影子會整齊嗎？</a:t>
            </a: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5666693" y="3623952"/>
            <a:ext cx="34634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你有見過圖中的雜草嗎？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你會怎樣描述圖中的雜草呢？</a:t>
            </a:r>
            <a:endParaRPr lang="zh-HK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385" y="4377005"/>
            <a:ext cx="3518111" cy="1455576"/>
          </a:xfrm>
          <a:prstGeom prst="rect">
            <a:avLst/>
          </a:prstGeom>
        </p:spPr>
      </p:pic>
      <p:grpSp>
        <p:nvGrpSpPr>
          <p:cNvPr id="20" name="群組 19"/>
          <p:cNvGrpSpPr/>
          <p:nvPr/>
        </p:nvGrpSpPr>
        <p:grpSpPr>
          <a:xfrm>
            <a:off x="1579193" y="-131896"/>
            <a:ext cx="6251876" cy="1295791"/>
            <a:chOff x="2302100" y="1530328"/>
            <a:chExt cx="6251876" cy="1295791"/>
          </a:xfrm>
        </p:grpSpPr>
        <p:pic>
          <p:nvPicPr>
            <p:cNvPr id="22" name="圖片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2100" y="1530328"/>
              <a:ext cx="6251876" cy="1295791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4782944" y="1843336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4400" b="1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參差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1437988" y="6147728"/>
            <a:ext cx="35860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800" b="1" dirty="0">
                <a:solidFill>
                  <a:srgbClr val="FF0000"/>
                </a:solidFill>
                <a:ea typeface="標楷體" panose="03000509000000000000" pitchFamily="65" charset="-120"/>
              </a:rPr>
              <a:t>參差</a:t>
            </a: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」的</a:t>
            </a: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意思</a:t>
            </a:r>
            <a:r>
              <a:rPr lang="en-US" altLang="zh-TW" sz="3200" b="1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</a:t>
            </a:r>
            <a:r>
              <a:rPr lang="en-US" altLang="zh-TW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zh-HK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32" name="群組 31"/>
          <p:cNvGrpSpPr/>
          <p:nvPr/>
        </p:nvGrpSpPr>
        <p:grpSpPr>
          <a:xfrm>
            <a:off x="157898" y="1220249"/>
            <a:ext cx="8720552" cy="883050"/>
            <a:chOff x="452654" y="2631068"/>
            <a:chExt cx="8401785" cy="700351"/>
          </a:xfrm>
        </p:grpSpPr>
        <p:pic>
          <p:nvPicPr>
            <p:cNvPr id="33" name="圖片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654" y="2631068"/>
              <a:ext cx="8401785" cy="700351"/>
            </a:xfrm>
            <a:prstGeom prst="rect">
              <a:avLst/>
            </a:prstGeom>
          </p:spPr>
        </p:pic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593325" y="2766612"/>
              <a:ext cx="8261114" cy="366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TW" altLang="en-US" sz="2400" dirty="0" smtClean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我們從文章</a:t>
              </a:r>
              <a:r>
                <a:rPr lang="zh-TW" altLang="en-US" sz="2400" dirty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的內容</a:t>
              </a:r>
              <a:r>
                <a:rPr lang="zh-TW" altLang="en-US" sz="2400" dirty="0" smtClean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推測</a:t>
              </a:r>
              <a:r>
                <a:rPr lang="zh-TW" altLang="en-US" sz="2400" b="1" dirty="0" smtClean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「</a:t>
              </a:r>
              <a:r>
                <a:rPr lang="zh-TW" altLang="en-US" sz="2400" dirty="0">
                  <a:solidFill>
                    <a:schemeClr val="bg1"/>
                  </a:solidFill>
                  <a:ea typeface="標楷體" panose="03000509000000000000" pitchFamily="65" charset="-120"/>
                </a:rPr>
                <a:t>參差</a:t>
              </a:r>
              <a:r>
                <a:rPr lang="zh-TW" altLang="en-US" sz="2400" b="1" dirty="0" smtClean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」</a:t>
              </a:r>
              <a:r>
                <a:rPr lang="zh-TW" altLang="en-US" sz="2400" dirty="0" smtClean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這個</a:t>
              </a:r>
              <a:r>
                <a:rPr lang="zh-TW" altLang="en-US" sz="2400" dirty="0">
                  <a:solidFill>
                    <a:schemeClr val="bg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詞的意思。</a:t>
              </a:r>
            </a:p>
          </p:txBody>
        </p:sp>
      </p:grpSp>
      <p:pic>
        <p:nvPicPr>
          <p:cNvPr id="38" name="圖片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97" y="5825067"/>
            <a:ext cx="7200000" cy="360523"/>
          </a:xfrm>
          <a:prstGeom prst="rect">
            <a:avLst/>
          </a:prstGeom>
        </p:spPr>
      </p:pic>
      <p:grpSp>
        <p:nvGrpSpPr>
          <p:cNvPr id="2" name="群組 1"/>
          <p:cNvGrpSpPr/>
          <p:nvPr/>
        </p:nvGrpSpPr>
        <p:grpSpPr>
          <a:xfrm>
            <a:off x="0" y="3529189"/>
            <a:ext cx="1422474" cy="846244"/>
            <a:chOff x="-1093216" y="2957146"/>
            <a:chExt cx="1828323" cy="1081070"/>
          </a:xfrm>
        </p:grpSpPr>
        <p:pic>
          <p:nvPicPr>
            <p:cNvPr id="39" name="圖片 3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93216" y="2957146"/>
              <a:ext cx="1828323" cy="1081070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-565145" y="3273274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400" dirty="0" smtClean="0">
                  <a:latin typeface="標楷體" pitchFamily="65" charset="-120"/>
                  <a:ea typeface="標楷體" pitchFamily="65" charset="-120"/>
                </a:rPr>
                <a:t>提問</a:t>
              </a:r>
              <a:endParaRPr lang="zh-HK" altLang="en-US" sz="2400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1191721" y="3780461"/>
            <a:ext cx="40386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 smtClean="0">
                <a:ea typeface="標楷體" panose="03000509000000000000" pitchFamily="65" charset="-120"/>
              </a:rPr>
              <a:t>月光隔</a:t>
            </a:r>
            <a:r>
              <a:rPr lang="zh-TW" altLang="en-US" sz="2000" dirty="0">
                <a:ea typeface="標楷體" panose="03000509000000000000" pitchFamily="65" charset="-120"/>
              </a:rPr>
              <a:t>了樹照過來，樹影會怎樣？</a:t>
            </a:r>
            <a:endParaRPr lang="zh-HK" altLang="en-US" sz="2000" dirty="0"/>
          </a:p>
        </p:txBody>
      </p:sp>
      <p:sp>
        <p:nvSpPr>
          <p:cNvPr id="28" name="矩形 27"/>
          <p:cNvSpPr/>
          <p:nvPr/>
        </p:nvSpPr>
        <p:spPr>
          <a:xfrm>
            <a:off x="404827" y="3130564"/>
            <a:ext cx="4111748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找出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能幫助推敲目標詞彙意思的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線索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4827" y="979229"/>
            <a:ext cx="204414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閱讀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句子或段落</a:t>
            </a:r>
          </a:p>
        </p:txBody>
      </p:sp>
      <p:sp>
        <p:nvSpPr>
          <p:cNvPr id="30" name="矩形 29"/>
          <p:cNvSpPr/>
          <p:nvPr/>
        </p:nvSpPr>
        <p:spPr>
          <a:xfrm>
            <a:off x="404827" y="5754515"/>
            <a:ext cx="4121641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綜合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這些線索，推敲目標詞彙的意思</a:t>
            </a:r>
          </a:p>
        </p:txBody>
      </p:sp>
    </p:spTree>
    <p:extLst>
      <p:ext uri="{BB962C8B-B14F-4D97-AF65-F5344CB8AC3E}">
        <p14:creationId xmlns:p14="http://schemas.microsoft.com/office/powerpoint/2010/main" val="49943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31" grpId="0"/>
      <p:bldP spid="5" grpId="0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372</Words>
  <Application>Microsoft Office PowerPoint</Application>
  <PresentationFormat>如螢幕大小 (4:3)</PresentationFormat>
  <Paragraphs>45</Paragraphs>
  <Slides>6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上文下理推敲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SO, Lai-ching</cp:lastModifiedBy>
  <cp:revision>34</cp:revision>
  <cp:lastPrinted>2015-11-12T06:02:56Z</cp:lastPrinted>
  <dcterms:created xsi:type="dcterms:W3CDTF">2015-09-18T00:57:23Z</dcterms:created>
  <dcterms:modified xsi:type="dcterms:W3CDTF">2016-03-14T01:13:31Z</dcterms:modified>
</cp:coreProperties>
</file>