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8" r:id="rId2"/>
    <p:sldId id="271" r:id="rId3"/>
    <p:sldId id="274" r:id="rId4"/>
    <p:sldId id="270" r:id="rId5"/>
    <p:sldId id="275" r:id="rId6"/>
    <p:sldId id="276" r:id="rId7"/>
  </p:sldIdLst>
  <p:sldSz cx="9144000" cy="6858000" type="screen4x3"/>
  <p:notesSz cx="6797675" cy="987425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EFEE"/>
    <a:srgbClr val="2DC8FF"/>
    <a:srgbClr val="288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2" autoAdjust="0"/>
    <p:restoredTop sz="95220" autoAdjust="0"/>
  </p:normalViewPr>
  <p:slideViewPr>
    <p:cSldViewPr snapToGrid="0" showGuides="1">
      <p:cViewPr varScale="1">
        <p:scale>
          <a:sx n="103" d="100"/>
          <a:sy n="103" d="100"/>
        </p:scale>
        <p:origin x="56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60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BE821-E72A-4417-B3F5-762C42F04217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1CC0A-1CAA-44DF-BC96-7E0B2A252CB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9022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88466A-4464-45D4-864E-0F2A8DABC005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51985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84EFF-29B9-465A-AC2A-924D10E3718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45989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84EFF-29B9-465A-AC2A-924D10E37181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55240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84EFF-29B9-465A-AC2A-924D10E37181}" type="slidenum">
              <a:rPr lang="zh-HK" altLang="en-US" smtClean="0"/>
              <a:t>2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13065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84EFF-29B9-465A-AC2A-924D10E37181}" type="slidenum">
              <a:rPr lang="zh-HK" altLang="en-US" smtClean="0"/>
              <a:t>3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18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zh-HK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84EFF-29B9-465A-AC2A-924D10E37181}" type="slidenum">
              <a:rPr lang="zh-HK" altLang="en-US" smtClean="0"/>
              <a:t>4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13344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84EFF-29B9-465A-AC2A-924D10E37181}" type="slidenum">
              <a:rPr lang="zh-HK" altLang="en-US" smtClean="0"/>
              <a:t>5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46880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zh-HK" sz="1200" kern="1200" dirty="0" smtClean="0">
              <a:effectLst/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16E849-F972-4B29-83B2-DE9AB7FFA015}" type="slidenum">
              <a:rPr lang="zh-HK" altLang="en-US" smtClean="0"/>
              <a:t>6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47220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4818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96953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18008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17339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40403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6257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1155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44184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50146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3928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93906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4086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39097" y="1472883"/>
            <a:ext cx="7819103" cy="2387600"/>
          </a:xfrm>
        </p:spPr>
        <p:txBody>
          <a:bodyPr>
            <a:normAutofit/>
          </a:bodyPr>
          <a:lstStyle/>
          <a:p>
            <a:r>
              <a:rPr lang="zh-TW" altLang="en-US" sz="4800" b="1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專科詞彙與學科</a:t>
            </a:r>
            <a:r>
              <a:rPr lang="zh-TW" altLang="en-US" sz="48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概念</a:t>
            </a:r>
            <a:r>
              <a:rPr lang="en-US" altLang="zh-TW" sz="48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8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8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聯繫</a:t>
            </a:r>
            <a:endParaRPr lang="zh-HK" altLang="en-US" sz="4800" dirty="0">
              <a:solidFill>
                <a:schemeClr val="bg2">
                  <a:lumMod val="2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1861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方塊 6"/>
          <p:cNvSpPr txBox="1"/>
          <p:nvPr/>
        </p:nvSpPr>
        <p:spPr>
          <a:xfrm>
            <a:off x="929389" y="344774"/>
            <a:ext cx="6730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200" b="1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專科詞彙與學科概念聯繫</a:t>
            </a:r>
            <a:endParaRPr lang="zh-HK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29390" y="1974589"/>
            <a:ext cx="7510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聯繫專科詞彙及學科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概念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包括：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圖像、符號、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圖表等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，以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促進學科學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習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</p:txBody>
      </p:sp>
      <p:sp>
        <p:nvSpPr>
          <p:cNvPr id="9" name="矩形 8"/>
          <p:cNvSpPr/>
          <p:nvPr/>
        </p:nvSpPr>
        <p:spPr>
          <a:xfrm>
            <a:off x="663172" y="1196483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目的：</a:t>
            </a:r>
            <a:endParaRPr lang="zh-HK" alt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3172" y="3151131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步驟：</a:t>
            </a:r>
            <a:endParaRPr lang="zh-TW" altLang="zh-HK" sz="32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29390" y="3929237"/>
            <a:ext cx="75100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展示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專科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詞彙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及相關學科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概念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測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專科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詞彙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和該學科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概念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的關係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歸納推測的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，再配合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專科詞彙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的正確意思，重新展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示學科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概念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4921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（一）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16"/>
          <p:cNvSpPr/>
          <p:nvPr/>
        </p:nvSpPr>
        <p:spPr>
          <a:xfrm>
            <a:off x="1730453" y="3546254"/>
            <a:ext cx="56939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取自：數學科 三角比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2374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10" y="1022589"/>
            <a:ext cx="8801896" cy="5333559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24793" y="1135942"/>
            <a:ext cx="1696990" cy="46791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仰</a:t>
            </a:r>
            <a:r>
              <a:rPr lang="zh-TW" altLang="zh-HK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角</a:t>
            </a:r>
            <a:endParaRPr lang="en-US" altLang="zh-TW" sz="3600" b="1" dirty="0">
              <a:solidFill>
                <a:schemeClr val="tx1">
                  <a:lumMod val="75000"/>
                  <a:lumOff val="2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932" y="2201041"/>
            <a:ext cx="4382662" cy="4656959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224" y="2201040"/>
            <a:ext cx="2516809" cy="1744915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832" y="3040387"/>
            <a:ext cx="1000201" cy="891483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533" y="3389964"/>
            <a:ext cx="2500500" cy="55445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73869" y="4379912"/>
            <a:ext cx="5134851" cy="646331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marL="276225" indent="-276225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歸納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推測的資料，再配合專科詞彙的正確意思，重新展示學科概念</a:t>
            </a:r>
          </a:p>
        </p:txBody>
      </p:sp>
      <p:sp>
        <p:nvSpPr>
          <p:cNvPr id="12" name="矩形 11"/>
          <p:cNvSpPr/>
          <p:nvPr/>
        </p:nvSpPr>
        <p:spPr>
          <a:xfrm>
            <a:off x="473869" y="1861044"/>
            <a:ext cx="3408018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展示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專科詞彙及相關學科概念</a:t>
            </a:r>
          </a:p>
        </p:txBody>
      </p:sp>
      <p:sp>
        <p:nvSpPr>
          <p:cNvPr id="13" name="矩形 12"/>
          <p:cNvSpPr/>
          <p:nvPr/>
        </p:nvSpPr>
        <p:spPr>
          <a:xfrm>
            <a:off x="473869" y="2612914"/>
            <a:ext cx="3962991" cy="366884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推測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專科詞彙和該學科概念的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關係</a:t>
            </a:r>
            <a:endParaRPr lang="zh-TW" altLang="en-US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圓角矩形圖說文字 5"/>
          <p:cNvSpPr/>
          <p:nvPr/>
        </p:nvSpPr>
        <p:spPr>
          <a:xfrm>
            <a:off x="482818" y="3067982"/>
            <a:ext cx="4006886" cy="714125"/>
          </a:xfrm>
          <a:prstGeom prst="wedgeRoundRectCallout">
            <a:avLst>
              <a:gd name="adj1" fmla="val -47279"/>
              <a:gd name="adj2" fmla="val 80426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根據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推斷意思，請指出哪一個是仰角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圓角矩形圖說文字 13"/>
          <p:cNvSpPr/>
          <p:nvPr/>
        </p:nvSpPr>
        <p:spPr>
          <a:xfrm>
            <a:off x="473869" y="5114427"/>
            <a:ext cx="4821887" cy="714125"/>
          </a:xfrm>
          <a:prstGeom prst="wedgeRoundRectCallout">
            <a:avLst>
              <a:gd name="adj1" fmla="val -47279"/>
              <a:gd name="adj2" fmla="val 80426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9875" indent="-269875" algn="ctr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其實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仰角的定義為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視線與水平線所成的角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，因此仰角是圖中紅色的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角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238007" y="2451093"/>
            <a:ext cx="1415772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lvl="0" algn="ctr"/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學科</a:t>
            </a:r>
            <a:r>
              <a:rPr lang="zh-TW" altLang="zh-HK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概念</a:t>
            </a:r>
            <a:endParaRPr lang="en-US" altLang="zh-TW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56424" y="434472"/>
            <a:ext cx="1415772" cy="461665"/>
          </a:xfrm>
          <a:prstGeom prst="rect">
            <a:avLst/>
          </a:prstGeom>
          <a:solidFill>
            <a:srgbClr val="2DC8FF"/>
          </a:solidFill>
          <a:ln w="28575"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專科</a:t>
            </a:r>
            <a:r>
              <a:rPr lang="zh-TW" altLang="zh-HK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詞彙</a:t>
            </a:r>
            <a:endParaRPr lang="zh-HK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3632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6" grpId="0" animBg="1"/>
      <p:bldP spid="14" grpId="0" animBg="1"/>
      <p:bldP spid="15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（二）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16"/>
          <p:cNvSpPr/>
          <p:nvPr/>
        </p:nvSpPr>
        <p:spPr>
          <a:xfrm>
            <a:off x="1730453" y="3546254"/>
            <a:ext cx="56939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取自：科學科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人類的循環系統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4326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42" y="1722287"/>
            <a:ext cx="8250539" cy="3630393"/>
          </a:xfrm>
          <a:prstGeom prst="rect">
            <a:avLst/>
          </a:prstGeom>
        </p:spPr>
      </p:pic>
      <p:sp>
        <p:nvSpPr>
          <p:cNvPr id="4" name="文字方塊 3"/>
          <p:cNvSpPr txBox="1">
            <a:spLocks noChangeArrowheads="1"/>
          </p:cNvSpPr>
          <p:nvPr/>
        </p:nvSpPr>
        <p:spPr bwMode="auto">
          <a:xfrm>
            <a:off x="541819" y="238072"/>
            <a:ext cx="458417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新細明體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TW" altLang="en-US" sz="4400" b="1" dirty="0">
                <a:solidFill>
                  <a:schemeClr val="accent1">
                    <a:lumMod val="75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標楷體" charset="0"/>
              </a:rPr>
              <a:t>血液的成份</a:t>
            </a:r>
            <a:endParaRPr lang="en-US" altLang="zh-TW" sz="4400" b="1" dirty="0">
              <a:solidFill>
                <a:schemeClr val="accent1">
                  <a:lumMod val="75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  <a:cs typeface="標楷體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92351" y="4346014"/>
            <a:ext cx="126188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 hangingPunct="1">
              <a:lnSpc>
                <a:spcPct val="90000"/>
              </a:lnSpc>
            </a:pPr>
            <a:r>
              <a:rPr kumimoji="1" lang="zh-TW" altLang="en-US" sz="2800" b="1" dirty="0">
                <a:solidFill>
                  <a:srgbClr val="C00000"/>
                </a:solidFill>
                <a:latin typeface="Arial" charset="0"/>
                <a:ea typeface="新細明體" charset="0"/>
                <a:cs typeface="新細明體" charset="0"/>
              </a:rPr>
              <a:t>紅血球</a:t>
            </a:r>
            <a:endParaRPr kumimoji="1" lang="en-US" altLang="zh-TW" sz="2800" b="1" dirty="0">
              <a:solidFill>
                <a:srgbClr val="C00000"/>
              </a:solidFill>
              <a:latin typeface="Arial" charset="0"/>
              <a:ea typeface="新細明體" charset="0"/>
              <a:cs typeface="新細明體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018002" y="2451099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 hangingPunct="1">
              <a:spcBef>
                <a:spcPct val="20000"/>
              </a:spcBef>
              <a:tabLst>
                <a:tab pos="533400" algn="l"/>
              </a:tabLst>
              <a:defRPr/>
            </a:pPr>
            <a:r>
              <a:rPr lang="zh-HK" altLang="en-US" sz="3600" b="1" dirty="0">
                <a:solidFill>
                  <a:schemeClr val="bg1"/>
                </a:solidFill>
              </a:rPr>
              <a:t>特徵</a:t>
            </a:r>
          </a:p>
        </p:txBody>
      </p:sp>
      <p:sp>
        <p:nvSpPr>
          <p:cNvPr id="15" name="矩形 14"/>
          <p:cNvSpPr/>
          <p:nvPr/>
        </p:nvSpPr>
        <p:spPr>
          <a:xfrm>
            <a:off x="6880824" y="2451098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 hangingPunct="1">
              <a:spcBef>
                <a:spcPct val="20000"/>
              </a:spcBef>
              <a:tabLst>
                <a:tab pos="533400" algn="l"/>
              </a:tabLst>
            </a:pPr>
            <a:r>
              <a:rPr kumimoji="1" lang="zh-TW" altLang="en-US" sz="3600" b="1" dirty="0">
                <a:solidFill>
                  <a:schemeClr val="bg1"/>
                </a:solidFill>
                <a:latin typeface="Arial" charset="0"/>
                <a:ea typeface="新細明體" charset="0"/>
                <a:cs typeface="新細明體" charset="0"/>
              </a:rPr>
              <a:t>功能</a:t>
            </a:r>
            <a:endParaRPr kumimoji="1" lang="en-US" altLang="zh-TW" sz="3600" b="1" dirty="0">
              <a:solidFill>
                <a:schemeClr val="bg1"/>
              </a:solidFill>
              <a:latin typeface="Arial" charset="0"/>
              <a:ea typeface="新細明體" charset="0"/>
              <a:cs typeface="新細明體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62585" y="327374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 hangingPunct="1">
              <a:spcBef>
                <a:spcPct val="20000"/>
              </a:spcBef>
              <a:tabLst>
                <a:tab pos="533400" algn="l"/>
              </a:tabLst>
              <a:defRPr/>
            </a:pPr>
            <a:r>
              <a:rPr kumimoji="1" lang="zh-TW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新細明體" charset="0"/>
                <a:cs typeface="新細明體" charset="0"/>
              </a:rPr>
              <a:t>顏色</a:t>
            </a:r>
            <a:endParaRPr kumimoji="1" lang="en-US" altLang="zh-TW" b="1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新細明體" charset="0"/>
              <a:cs typeface="新細明體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062585" y="397668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 hangingPunct="1">
              <a:spcBef>
                <a:spcPct val="20000"/>
              </a:spcBef>
              <a:tabLst>
                <a:tab pos="533400" algn="l"/>
              </a:tabLst>
              <a:defRPr/>
            </a:pPr>
            <a:r>
              <a:rPr kumimoji="1" lang="zh-TW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新細明體" charset="0"/>
                <a:cs typeface="新細明體" charset="0"/>
              </a:rPr>
              <a:t>大小</a:t>
            </a:r>
            <a:endParaRPr kumimoji="1" lang="en-US" altLang="zh-TW" b="1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新細明體" charset="0"/>
              <a:cs typeface="新細明體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062585" y="467962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1" hangingPunct="1">
              <a:spcBef>
                <a:spcPct val="20000"/>
              </a:spcBef>
              <a:tabLst>
                <a:tab pos="533400" algn="l"/>
              </a:tabLst>
              <a:defRPr/>
            </a:pPr>
            <a:r>
              <a:rPr kumimoji="1" lang="zh-TW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新細明體" charset="0"/>
                <a:cs typeface="新細明體" charset="0"/>
              </a:rPr>
              <a:t>形狀</a:t>
            </a:r>
            <a:endParaRPr kumimoji="1" lang="en-US" altLang="zh-TW" b="1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新細明體" charset="0"/>
              <a:cs typeface="新細明體" charset="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4256454" y="3317199"/>
            <a:ext cx="4177066" cy="1757283"/>
            <a:chOff x="4256454" y="3847634"/>
            <a:chExt cx="4177066" cy="1757283"/>
          </a:xfrm>
        </p:grpSpPr>
        <p:sp>
          <p:nvSpPr>
            <p:cNvPr id="19" name="矩形 18"/>
            <p:cNvSpPr/>
            <p:nvPr/>
          </p:nvSpPr>
          <p:spPr>
            <a:xfrm>
              <a:off x="4764607" y="3847634"/>
              <a:ext cx="6976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eaLnBrk="1" hangingPunct="1">
                <a:lnSpc>
                  <a:spcPct val="90000"/>
                </a:lnSpc>
                <a:tabLst>
                  <a:tab pos="533400" algn="l"/>
                </a:tabLst>
              </a:pPr>
              <a:r>
                <a:rPr kumimoji="1" lang="zh-TW" altLang="en-US" sz="2000" b="1" dirty="0">
                  <a:latin typeface="新細明體" panose="02020500000000000000" pitchFamily="18" charset="-120"/>
                  <a:cs typeface="新細明體" charset="0"/>
                </a:rPr>
                <a:t>紅色</a:t>
              </a:r>
              <a:endParaRPr kumimoji="1" lang="en-US" altLang="zh-TW" sz="2000" b="1" dirty="0">
                <a:latin typeface="新細明體" panose="02020500000000000000" pitchFamily="18" charset="-120"/>
                <a:cs typeface="新細明體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256454" y="4534817"/>
              <a:ext cx="17139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eaLnBrk="1" hangingPunct="1">
                <a:lnSpc>
                  <a:spcPct val="90000"/>
                </a:lnSpc>
                <a:tabLst>
                  <a:tab pos="533400" algn="l"/>
                </a:tabLst>
              </a:pPr>
              <a:r>
                <a:rPr lang="zh-TW" altLang="en-US" sz="2000" b="1" dirty="0">
                  <a:latin typeface="新細明體" panose="02020500000000000000" pitchFamily="18" charset="-120"/>
                  <a:cs typeface="新細明體" charset="0"/>
                </a:rPr>
                <a:t>直徑約為</a:t>
              </a:r>
              <a:r>
                <a:rPr kumimoji="1" lang="en-US" altLang="zh-TW" sz="2000" b="1" dirty="0">
                  <a:latin typeface="新細明體" panose="02020500000000000000" pitchFamily="18" charset="-120"/>
                  <a:cs typeface="新細明體" charset="0"/>
                </a:rPr>
                <a:t>8 µm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4379886" y="5235585"/>
              <a:ext cx="14670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eaLnBrk="1" hangingPunct="1">
                <a:lnSpc>
                  <a:spcPct val="90000"/>
                </a:lnSpc>
                <a:tabLst>
                  <a:tab pos="533400" algn="l"/>
                </a:tabLst>
              </a:pPr>
              <a:r>
                <a:rPr lang="zh-TW" altLang="en-US" sz="2000" b="1" dirty="0">
                  <a:latin typeface="新細明體" panose="02020500000000000000" pitchFamily="18" charset="-120"/>
                  <a:cs typeface="新細明體" charset="0"/>
                </a:rPr>
                <a:t>雙凹圓盤形</a:t>
              </a:r>
              <a:endParaRPr kumimoji="1" lang="en-US" altLang="zh-TW" sz="3600" b="1" dirty="0">
                <a:latin typeface="新細明體" panose="02020500000000000000" pitchFamily="18" charset="-120"/>
                <a:cs typeface="新細明體" charset="0"/>
              </a:endParaRPr>
            </a:p>
          </p:txBody>
        </p:sp>
        <p:sp>
          <p:nvSpPr>
            <p:cNvPr id="24" name="文字方塊 23"/>
            <p:cNvSpPr txBox="1"/>
            <p:nvPr/>
          </p:nvSpPr>
          <p:spPr>
            <a:xfrm>
              <a:off x="6615090" y="4057763"/>
              <a:ext cx="181843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zh-TW" altLang="en-US" sz="2000" b="1" dirty="0" smtClean="0">
                  <a:latin typeface="新細明體" panose="02020500000000000000" pitchFamily="18" charset="-120"/>
                </a:rPr>
                <a:t>內含</a:t>
              </a:r>
              <a:r>
                <a:rPr kumimoji="1" lang="zh-TW" altLang="en-US" sz="2000" b="1" dirty="0">
                  <a:solidFill>
                    <a:srgbClr val="FF99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新細明體" panose="02020500000000000000" pitchFamily="18" charset="-120"/>
                  <a:cs typeface="Arial" charset="0"/>
                </a:rPr>
                <a:t>血紅素</a:t>
              </a:r>
              <a:r>
                <a:rPr lang="zh-TW" altLang="en-US" sz="2000" b="1" dirty="0" smtClean="0">
                  <a:latin typeface="新細明體" panose="02020500000000000000" pitchFamily="18" charset="-120"/>
                </a:rPr>
                <a:t>，</a:t>
              </a:r>
              <a:endParaRPr lang="en-US" altLang="zh-TW" sz="2000" b="1" dirty="0">
                <a:latin typeface="新細明體" panose="02020500000000000000" pitchFamily="18" charset="-120"/>
              </a:endParaRPr>
            </a:p>
            <a:p>
              <a:pPr lvl="0"/>
              <a:r>
                <a:rPr lang="zh-TW" altLang="en-US" sz="2000" b="1" dirty="0">
                  <a:latin typeface="新細明體" panose="02020500000000000000" pitchFamily="18" charset="-120"/>
                </a:rPr>
                <a:t>把氧從肺部輸送到身體各部分</a:t>
              </a:r>
              <a:endParaRPr lang="en-US" altLang="zh-TW" sz="2000" b="1" dirty="0">
                <a:latin typeface="新細明體" panose="02020500000000000000" pitchFamily="18" charset="-120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573393" y="1289284"/>
            <a:ext cx="3403599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展示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專科詞彙及相關學科概念</a:t>
            </a:r>
          </a:p>
        </p:txBody>
      </p:sp>
      <p:sp>
        <p:nvSpPr>
          <p:cNvPr id="25" name="矩形 24"/>
          <p:cNvSpPr/>
          <p:nvPr/>
        </p:nvSpPr>
        <p:spPr>
          <a:xfrm>
            <a:off x="5970900" y="5732478"/>
            <a:ext cx="3020700" cy="923330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marL="274638" indent="-274638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歸納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推測的資料，再配合專科詞彙的正確意思，重新展示學科概念</a:t>
            </a:r>
          </a:p>
        </p:txBody>
      </p:sp>
      <p:sp>
        <p:nvSpPr>
          <p:cNvPr id="26" name="矩形 25"/>
          <p:cNvSpPr/>
          <p:nvPr/>
        </p:nvSpPr>
        <p:spPr>
          <a:xfrm>
            <a:off x="573393" y="5399199"/>
            <a:ext cx="3860813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推測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專科詞彙和該學科概念的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關係</a:t>
            </a:r>
            <a:endParaRPr lang="zh-TW" altLang="en-US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雲朵形圖說文字 6"/>
          <p:cNvSpPr/>
          <p:nvPr/>
        </p:nvSpPr>
        <p:spPr>
          <a:xfrm>
            <a:off x="1552297" y="5815050"/>
            <a:ext cx="4170218" cy="995555"/>
          </a:xfrm>
          <a:prstGeom prst="cloudCallout">
            <a:avLst>
              <a:gd name="adj1" fmla="val 67830"/>
              <a:gd name="adj2" fmla="val -140471"/>
            </a:avLst>
          </a:prstGeom>
          <a:solidFill>
            <a:schemeClr val="accent1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HK" altLang="en-US" sz="1600" dirty="0">
                <a:solidFill>
                  <a:schemeClr val="tx1"/>
                </a:solidFill>
              </a:rPr>
              <a:t>為甚麼它的形狀呈雙凹圓盤形？對功能有幫助嗎？</a:t>
            </a:r>
          </a:p>
        </p:txBody>
      </p:sp>
      <p:sp>
        <p:nvSpPr>
          <p:cNvPr id="22" name="矩形 21"/>
          <p:cNvSpPr/>
          <p:nvPr/>
        </p:nvSpPr>
        <p:spPr>
          <a:xfrm>
            <a:off x="1088028" y="4889816"/>
            <a:ext cx="1415772" cy="461665"/>
          </a:xfrm>
          <a:prstGeom prst="rect">
            <a:avLst/>
          </a:prstGeom>
          <a:solidFill>
            <a:srgbClr val="2DC8FF"/>
          </a:solidFill>
          <a:ln w="28575"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專科</a:t>
            </a:r>
            <a:r>
              <a:rPr lang="zh-TW" altLang="zh-HK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詞彙</a:t>
            </a:r>
            <a:endParaRPr lang="zh-HK" altLang="en-US" sz="2400" b="1" dirty="0"/>
          </a:p>
        </p:txBody>
      </p:sp>
      <p:sp>
        <p:nvSpPr>
          <p:cNvPr id="27" name="矩形 26"/>
          <p:cNvSpPr/>
          <p:nvPr/>
        </p:nvSpPr>
        <p:spPr>
          <a:xfrm>
            <a:off x="3864114" y="1942057"/>
            <a:ext cx="1415772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lvl="0" algn="ctr"/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學科</a:t>
            </a:r>
            <a:r>
              <a:rPr lang="zh-TW" altLang="zh-HK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概念</a:t>
            </a:r>
            <a:endParaRPr lang="en-US" altLang="zh-TW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726936" y="1946189"/>
            <a:ext cx="1415772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lvl="0" algn="ctr"/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學科</a:t>
            </a:r>
            <a:r>
              <a:rPr lang="zh-TW" altLang="zh-HK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概念</a:t>
            </a:r>
            <a:endParaRPr lang="en-US" altLang="zh-TW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516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6" grpId="0" animBg="1"/>
      <p:bldP spid="7" grpId="0" animBg="1"/>
      <p:bldP spid="22" grpId="0" animBg="1"/>
      <p:bldP spid="27" grpId="0" animBg="1"/>
      <p:bldP spid="28" grpId="0" animBg="1"/>
    </p:bld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簡報2" id="{315773D1-C45F-4EBF-9336-68F549F62255}" vid="{D07C4E06-FE10-4B6A-B899-9954F07D1BDC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introduction-temp</Template>
  <TotalTime>1168</TotalTime>
  <Words>273</Words>
  <Application>Microsoft Office PowerPoint</Application>
  <PresentationFormat>如螢幕大小 (4:3)</PresentationFormat>
  <Paragraphs>46</Paragraphs>
  <Slides>6</Slides>
  <Notes>6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3" baseType="lpstr">
      <vt:lpstr>微軟正黑體</vt:lpstr>
      <vt:lpstr>新細明體</vt:lpstr>
      <vt:lpstr>標楷體</vt:lpstr>
      <vt:lpstr>Arial</vt:lpstr>
      <vt:lpstr>Calibri</vt:lpstr>
      <vt:lpstr>Calibri Light</vt:lpstr>
      <vt:lpstr>Office 佈景主題</vt:lpstr>
      <vt:lpstr> 專科詞彙與學科概念 聯繫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符號/圖像、 學科概念與詞彙聯繫技巧</dc:title>
  <dc:creator>CHAN, Yan-nuen Sharon</dc:creator>
  <cp:lastModifiedBy>CHAN, Yan-nuen Sharon</cp:lastModifiedBy>
  <cp:revision>48</cp:revision>
  <cp:lastPrinted>2015-11-26T02:33:38Z</cp:lastPrinted>
  <dcterms:created xsi:type="dcterms:W3CDTF">2015-09-18T02:44:41Z</dcterms:created>
  <dcterms:modified xsi:type="dcterms:W3CDTF">2015-11-26T06:58:22Z</dcterms:modified>
</cp:coreProperties>
</file>