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3C2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4843" autoAdjust="0"/>
  </p:normalViewPr>
  <p:slideViewPr>
    <p:cSldViewPr snapToGrid="0" showGuides="1">
      <p:cViewPr varScale="1">
        <p:scale>
          <a:sx n="84" d="100"/>
          <a:sy n="84" d="100"/>
        </p:scale>
        <p:origin x="1229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2901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0D9A0-DD94-44C7-A6E3-D3A04C4CF448}" type="slidenum">
              <a:rPr lang="zh-HK" altLang="en-US" smtClean="0"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2588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502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8084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altLang="zh-TW" b="1" u="sng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03139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16077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HK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7544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38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0D9A0-DD94-44C7-A6E3-D3A04C4CF448}" type="slidenum">
              <a:rPr lang="zh-HK" altLang="en-US" smtClean="0"/>
              <a:t>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55872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0D9A0-DD94-44C7-A6E3-D3A04C4CF448}" type="slidenum">
              <a:rPr lang="zh-HK" altLang="en-US" smtClean="0"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4633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3/2/2016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詞彙歸類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5" y="91716"/>
            <a:ext cx="8972570" cy="6674568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1117169" y="2316597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以前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8513" y="2633942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之前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7788" y="2960932"/>
            <a:ext cx="707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初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17169" y="3278692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昨天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6500" y="3595936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上月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31226" y="3921455"/>
            <a:ext cx="707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去年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116363" y="4570382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本月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8513" y="5215376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8644" y="5529181"/>
            <a:ext cx="885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第一年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116363" y="4246304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今天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119182" y="4898334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今年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13111" y="6179653"/>
            <a:ext cx="1176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早上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2083" y="5855554"/>
            <a:ext cx="885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九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045618" y="2316597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現時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55596" y="2629576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之後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64210" y="2958401"/>
            <a:ext cx="707366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過後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6045618" y="3278692"/>
            <a:ext cx="744577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今天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55583" y="3591671"/>
            <a:ext cx="724619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64209" y="3920451"/>
            <a:ext cx="707366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5900778" y="4575413"/>
            <a:ext cx="103422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下個月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65561" y="5215883"/>
            <a:ext cx="724619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變為</a:t>
            </a:r>
            <a:endParaRPr lang="zh-HK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65594" y="5529181"/>
            <a:ext cx="885651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第二年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6045603" y="4240016"/>
            <a:ext cx="744577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天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6051008" y="4899340"/>
            <a:ext cx="744577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en-US" altLang="zh-TW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20390" y="6179267"/>
            <a:ext cx="1176057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中午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75065" y="5855554"/>
            <a:ext cx="885651" cy="36933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endParaRPr lang="zh-HK" altLang="en-US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2860152" y="2355929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減少</a:t>
            </a:r>
            <a:endParaRPr lang="en-US" altLang="zh-TW" b="1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70130" y="2704591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下降</a:t>
            </a:r>
            <a:endParaRPr lang="zh-HK" altLang="en-US" b="1" dirty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78111" y="3072637"/>
            <a:ext cx="707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縮短</a:t>
            </a:r>
            <a:endParaRPr lang="zh-HK" altLang="en-US" b="1" dirty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2621446" y="3397674"/>
            <a:ext cx="122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</a:t>
            </a:r>
            <a:r>
              <a:rPr lang="en-US" altLang="zh-TW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低</a:t>
            </a:r>
            <a:endParaRPr lang="en-US" altLang="zh-TW" b="1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2609212" y="3720134"/>
            <a:ext cx="125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</a:t>
            </a:r>
            <a:r>
              <a:rPr lang="en-US" altLang="zh-TW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b="1" dirty="0" smtClean="0">
                <a:solidFill>
                  <a:srgbClr val="FF9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少</a:t>
            </a:r>
            <a:endParaRPr lang="en-US" altLang="zh-TW" b="1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4303282" y="2353921"/>
            <a:ext cx="74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增加</a:t>
            </a:r>
            <a:endParaRPr lang="en-US" altLang="zh-TW" b="1" dirty="0" smtClean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313979" y="2703305"/>
            <a:ext cx="724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上升</a:t>
            </a:r>
            <a:endParaRPr lang="zh-HK" altLang="en-US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21887" y="3059668"/>
            <a:ext cx="707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延長</a:t>
            </a:r>
            <a:endParaRPr lang="zh-HK" altLang="en-US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4075187" y="3396083"/>
            <a:ext cx="1209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</a:t>
            </a:r>
            <a:r>
              <a:rPr lang="en-US" altLang="zh-TW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endParaRPr lang="en-US" altLang="zh-TW" b="1" dirty="0" smtClean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4114432" y="3720134"/>
            <a:ext cx="112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比</a:t>
            </a:r>
            <a:r>
              <a:rPr lang="en-US" altLang="zh-TW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多</a:t>
            </a:r>
            <a:endParaRPr lang="en-US" altLang="zh-TW" b="1" dirty="0" smtClean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960120" y="1981200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原來</a:t>
            </a:r>
            <a:endParaRPr lang="zh-HK" altLang="en-US" b="1" i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5867400" y="1981200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現在</a:t>
            </a:r>
            <a:endParaRPr lang="zh-HK" altLang="en-US" b="1" i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3" name="群組 42"/>
          <p:cNvGrpSpPr/>
          <p:nvPr/>
        </p:nvGrpSpPr>
        <p:grpSpPr>
          <a:xfrm>
            <a:off x="7335106" y="3496365"/>
            <a:ext cx="1741785" cy="1487301"/>
            <a:chOff x="7335106" y="3496365"/>
            <a:chExt cx="1741785" cy="1487301"/>
          </a:xfrm>
        </p:grpSpPr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5106" y="3496365"/>
              <a:ext cx="1627497" cy="1487301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7513244" y="3824516"/>
              <a:ext cx="156364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預期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學生完成數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十條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題目後的詞彙</a:t>
              </a:r>
              <a:r>
                <a:rPr lang="zh-TW" altLang="en-US" sz="1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表</a:t>
              </a:r>
              <a:endParaRPr lang="zh-HK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7265530" y="1674674"/>
            <a:ext cx="1601380" cy="1477328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74638" lvl="0" indent="-274638" algn="just"/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將這組詞彙與其他相關類別的詞彙作比對</a:t>
            </a:r>
          </a:p>
        </p:txBody>
      </p:sp>
    </p:spTree>
    <p:extLst>
      <p:ext uri="{BB962C8B-B14F-4D97-AF65-F5344CB8AC3E}">
        <p14:creationId xmlns:p14="http://schemas.microsoft.com/office/powerpoint/2010/main" val="153394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詞彙歸類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1974589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促進學生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了解詞彙間的關係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及加強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提取詞彙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的能力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90" y="3929237"/>
            <a:ext cx="7510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找出一些跟目標詞彙的意思和特性相近的詞彙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將意思和特性相近的詞彙放在同一組，用一個類別名稱代表這組詞彙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將這組詞彙與其他相關類別的詞彙作比對</a:t>
            </a:r>
          </a:p>
        </p:txBody>
      </p:sp>
    </p:spTree>
    <p:extLst>
      <p:ext uri="{BB962C8B-B14F-4D97-AF65-F5344CB8AC3E}">
        <p14:creationId xmlns:p14="http://schemas.microsoft.com/office/powerpoint/2010/main" val="23881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自：科學科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奇妙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的溶劑－水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(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水的淨化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90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圖片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966" y="1157550"/>
            <a:ext cx="5735236" cy="2617962"/>
          </a:xfrm>
          <a:prstGeom prst="rect">
            <a:avLst/>
          </a:prstGeom>
        </p:spPr>
      </p:pic>
      <p:sp>
        <p:nvSpPr>
          <p:cNvPr id="63" name="標題 1"/>
          <p:cNvSpPr txBox="1">
            <a:spLocks/>
          </p:cNvSpPr>
          <p:nvPr/>
        </p:nvSpPr>
        <p:spPr>
          <a:xfrm>
            <a:off x="285159" y="692256"/>
            <a:ext cx="8578850" cy="518658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你認為以下水滴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內的字</a:t>
            </a: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，可以如何分類到瓶中</a:t>
            </a:r>
            <a:r>
              <a:rPr lang="en-US" altLang="zh-TW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?</a:t>
            </a:r>
            <a:endParaRPr lang="zh-HK" altLang="en-US" sz="2800" b="1" dirty="0" smtClean="0">
              <a:solidFill>
                <a:schemeClr val="accent1">
                  <a:lumMod val="75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grpSp>
        <p:nvGrpSpPr>
          <p:cNvPr id="64" name="群組 63"/>
          <p:cNvGrpSpPr/>
          <p:nvPr/>
        </p:nvGrpSpPr>
        <p:grpSpPr>
          <a:xfrm>
            <a:off x="1209673" y="3864494"/>
            <a:ext cx="791392" cy="1209948"/>
            <a:chOff x="3921588" y="4958499"/>
            <a:chExt cx="791392" cy="1209948"/>
          </a:xfrm>
        </p:grpSpPr>
        <p:pic>
          <p:nvPicPr>
            <p:cNvPr id="65" name="圖片 6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588" y="4958499"/>
              <a:ext cx="791392" cy="1209948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4002351" y="556269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餾液</a:t>
              </a:r>
              <a:endPara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67" name="群組 66"/>
          <p:cNvGrpSpPr/>
          <p:nvPr/>
        </p:nvGrpSpPr>
        <p:grpSpPr>
          <a:xfrm>
            <a:off x="2140562" y="3863711"/>
            <a:ext cx="791392" cy="1209948"/>
            <a:chOff x="3035678" y="4957326"/>
            <a:chExt cx="791392" cy="1209948"/>
          </a:xfrm>
        </p:grpSpPr>
        <p:pic>
          <p:nvPicPr>
            <p:cNvPr id="68" name="圖片 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678" y="4957326"/>
              <a:ext cx="791392" cy="1209948"/>
            </a:xfrm>
            <a:prstGeom prst="rect">
              <a:avLst/>
            </a:prstGeom>
          </p:spPr>
        </p:pic>
        <p:sp>
          <p:nvSpPr>
            <p:cNvPr id="69" name="矩形 68"/>
            <p:cNvSpPr/>
            <p:nvPr/>
          </p:nvSpPr>
          <p:spPr>
            <a:xfrm>
              <a:off x="3108208" y="55623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蒸汽</a:t>
              </a:r>
            </a:p>
          </p:txBody>
        </p:sp>
      </p:grpSp>
      <p:grpSp>
        <p:nvGrpSpPr>
          <p:cNvPr id="70" name="群組 69"/>
          <p:cNvGrpSpPr/>
          <p:nvPr/>
        </p:nvGrpSpPr>
        <p:grpSpPr>
          <a:xfrm>
            <a:off x="5873540" y="3863711"/>
            <a:ext cx="791392" cy="1209948"/>
            <a:chOff x="4807498" y="4920719"/>
            <a:chExt cx="791392" cy="1209948"/>
          </a:xfrm>
        </p:grpSpPr>
        <p:pic>
          <p:nvPicPr>
            <p:cNvPr id="71" name="圖片 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7498" y="4920719"/>
              <a:ext cx="791392" cy="1209948"/>
            </a:xfrm>
            <a:prstGeom prst="rect">
              <a:avLst/>
            </a:prstGeom>
          </p:spPr>
        </p:pic>
        <p:sp>
          <p:nvSpPr>
            <p:cNvPr id="72" name="矩形 71"/>
            <p:cNvSpPr/>
            <p:nvPr/>
          </p:nvSpPr>
          <p:spPr>
            <a:xfrm>
              <a:off x="4880028" y="555941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雜質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73" name="群組 72"/>
          <p:cNvGrpSpPr/>
          <p:nvPr/>
        </p:nvGrpSpPr>
        <p:grpSpPr>
          <a:xfrm>
            <a:off x="6290151" y="5154029"/>
            <a:ext cx="877163" cy="1209948"/>
            <a:chOff x="1656948" y="4505277"/>
            <a:chExt cx="877163" cy="1209948"/>
          </a:xfrm>
        </p:grpSpPr>
        <p:pic>
          <p:nvPicPr>
            <p:cNvPr id="74" name="圖片 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882" y="4505277"/>
              <a:ext cx="791392" cy="1209948"/>
            </a:xfrm>
            <a:prstGeom prst="rect">
              <a:avLst/>
            </a:prstGeom>
          </p:spPr>
        </p:pic>
        <p:sp>
          <p:nvSpPr>
            <p:cNvPr id="75" name="矩形 74"/>
            <p:cNvSpPr/>
            <p:nvPr/>
          </p:nvSpPr>
          <p:spPr>
            <a:xfrm>
              <a:off x="1656948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過濾器</a:t>
              </a:r>
            </a:p>
          </p:txBody>
        </p:sp>
      </p:grpSp>
      <p:grpSp>
        <p:nvGrpSpPr>
          <p:cNvPr id="76" name="群組 75"/>
          <p:cNvGrpSpPr/>
          <p:nvPr/>
        </p:nvGrpSpPr>
        <p:grpSpPr>
          <a:xfrm>
            <a:off x="3069207" y="3864971"/>
            <a:ext cx="877163" cy="1209948"/>
            <a:chOff x="1584984" y="4015569"/>
            <a:chExt cx="877163" cy="1209948"/>
          </a:xfrm>
        </p:grpSpPr>
        <p:pic>
          <p:nvPicPr>
            <p:cNvPr id="77" name="圖片 7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8255" y="4015569"/>
              <a:ext cx="791392" cy="1209948"/>
            </a:xfrm>
            <a:prstGeom prst="rect">
              <a:avLst/>
            </a:prstGeom>
          </p:spPr>
        </p:pic>
        <p:sp>
          <p:nvSpPr>
            <p:cNvPr id="78" name="矩形 77"/>
            <p:cNvSpPr/>
            <p:nvPr/>
          </p:nvSpPr>
          <p:spPr>
            <a:xfrm>
              <a:off x="1584984" y="4649205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殘餘物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79" name="群組 78"/>
          <p:cNvGrpSpPr/>
          <p:nvPr/>
        </p:nvGrpSpPr>
        <p:grpSpPr>
          <a:xfrm>
            <a:off x="6732826" y="3863711"/>
            <a:ext cx="877163" cy="1209948"/>
            <a:chOff x="5697020" y="4505277"/>
            <a:chExt cx="877163" cy="1209948"/>
          </a:xfrm>
        </p:grpSpPr>
        <p:pic>
          <p:nvPicPr>
            <p:cNvPr id="80" name="圖片 7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1053" y="4505277"/>
              <a:ext cx="791392" cy="1209948"/>
            </a:xfrm>
            <a:prstGeom prst="rect">
              <a:avLst/>
            </a:prstGeom>
          </p:spPr>
        </p:pic>
        <p:sp>
          <p:nvSpPr>
            <p:cNvPr id="81" name="矩形 80"/>
            <p:cNvSpPr/>
            <p:nvPr/>
          </p:nvSpPr>
          <p:spPr>
            <a:xfrm>
              <a:off x="5697020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蒸餾法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2" name="群組 81"/>
          <p:cNvGrpSpPr/>
          <p:nvPr/>
        </p:nvGrpSpPr>
        <p:grpSpPr>
          <a:xfrm>
            <a:off x="4064394" y="3863711"/>
            <a:ext cx="791392" cy="1209948"/>
            <a:chOff x="7480481" y="4954438"/>
            <a:chExt cx="791392" cy="1209948"/>
          </a:xfrm>
        </p:grpSpPr>
        <p:pic>
          <p:nvPicPr>
            <p:cNvPr id="83" name="圖片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481" y="4954438"/>
              <a:ext cx="791392" cy="1209948"/>
            </a:xfrm>
            <a:prstGeom prst="rect">
              <a:avLst/>
            </a:prstGeom>
          </p:spPr>
        </p:pic>
        <p:sp>
          <p:nvSpPr>
            <p:cNvPr id="84" name="矩形 83"/>
            <p:cNvSpPr/>
            <p:nvPr/>
          </p:nvSpPr>
          <p:spPr>
            <a:xfrm>
              <a:off x="7553011" y="5574214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濾液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5" name="群組 84"/>
          <p:cNvGrpSpPr/>
          <p:nvPr/>
        </p:nvGrpSpPr>
        <p:grpSpPr>
          <a:xfrm>
            <a:off x="2669303" y="5148860"/>
            <a:ext cx="791392" cy="1209948"/>
            <a:chOff x="5752617" y="4918109"/>
            <a:chExt cx="791392" cy="1209948"/>
          </a:xfrm>
        </p:grpSpPr>
        <p:pic>
          <p:nvPicPr>
            <p:cNvPr id="86" name="圖片 8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2617" y="4918109"/>
              <a:ext cx="791392" cy="1209948"/>
            </a:xfrm>
            <a:prstGeom prst="rect">
              <a:avLst/>
            </a:prstGeom>
          </p:spPr>
        </p:pic>
        <p:sp>
          <p:nvSpPr>
            <p:cNvPr id="87" name="矩形 86"/>
            <p:cNvSpPr/>
            <p:nvPr/>
          </p:nvSpPr>
          <p:spPr>
            <a:xfrm>
              <a:off x="5825147" y="5569515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濾紙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8" name="群組 87"/>
          <p:cNvGrpSpPr/>
          <p:nvPr/>
        </p:nvGrpSpPr>
        <p:grpSpPr>
          <a:xfrm>
            <a:off x="7216425" y="5148860"/>
            <a:ext cx="877163" cy="1209948"/>
            <a:chOff x="2498560" y="4505277"/>
            <a:chExt cx="877163" cy="1209948"/>
          </a:xfrm>
        </p:grpSpPr>
        <p:pic>
          <p:nvPicPr>
            <p:cNvPr id="89" name="圖片 8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111" y="4505277"/>
              <a:ext cx="791392" cy="1209948"/>
            </a:xfrm>
            <a:prstGeom prst="rect">
              <a:avLst/>
            </a:prstGeom>
          </p:spPr>
        </p:pic>
        <p:sp>
          <p:nvSpPr>
            <p:cNvPr id="90" name="矩形 89"/>
            <p:cNvSpPr/>
            <p:nvPr/>
          </p:nvSpPr>
          <p:spPr>
            <a:xfrm>
              <a:off x="2498560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蒸餾水</a:t>
              </a:r>
              <a:endPara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91" name="群組 90"/>
          <p:cNvGrpSpPr/>
          <p:nvPr/>
        </p:nvGrpSpPr>
        <p:grpSpPr>
          <a:xfrm>
            <a:off x="4928316" y="3863711"/>
            <a:ext cx="877163" cy="1209948"/>
            <a:chOff x="4879527" y="4505277"/>
            <a:chExt cx="877163" cy="1209948"/>
          </a:xfrm>
        </p:grpSpPr>
        <p:pic>
          <p:nvPicPr>
            <p:cNvPr id="92" name="圖片 9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6941" y="4505277"/>
              <a:ext cx="791392" cy="1209948"/>
            </a:xfrm>
            <a:prstGeom prst="rect">
              <a:avLst/>
            </a:prstGeom>
          </p:spPr>
        </p:pic>
        <p:sp>
          <p:nvSpPr>
            <p:cNvPr id="93" name="矩形 92"/>
            <p:cNvSpPr/>
            <p:nvPr/>
          </p:nvSpPr>
          <p:spPr>
            <a:xfrm>
              <a:off x="4879527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沉積物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94" name="群組 93"/>
          <p:cNvGrpSpPr/>
          <p:nvPr/>
        </p:nvGrpSpPr>
        <p:grpSpPr>
          <a:xfrm>
            <a:off x="4511385" y="5148860"/>
            <a:ext cx="791392" cy="1209948"/>
            <a:chOff x="8325454" y="4964541"/>
            <a:chExt cx="791392" cy="1209948"/>
          </a:xfrm>
        </p:grpSpPr>
        <p:pic>
          <p:nvPicPr>
            <p:cNvPr id="95" name="圖片 9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5454" y="4964541"/>
              <a:ext cx="791392" cy="1209948"/>
            </a:xfrm>
            <a:prstGeom prst="rect">
              <a:avLst/>
            </a:prstGeom>
          </p:spPr>
        </p:pic>
        <p:sp>
          <p:nvSpPr>
            <p:cNvPr id="96" name="矩形 95"/>
            <p:cNvSpPr/>
            <p:nvPr/>
          </p:nvSpPr>
          <p:spPr>
            <a:xfrm>
              <a:off x="8397984" y="5569515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沸騰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97" name="群組 96"/>
          <p:cNvGrpSpPr/>
          <p:nvPr/>
        </p:nvGrpSpPr>
        <p:grpSpPr>
          <a:xfrm>
            <a:off x="1655247" y="5154029"/>
            <a:ext cx="877163" cy="1209948"/>
            <a:chOff x="-22845" y="4490271"/>
            <a:chExt cx="877163" cy="1209948"/>
          </a:xfrm>
        </p:grpSpPr>
        <p:pic>
          <p:nvPicPr>
            <p:cNvPr id="98" name="圖片 9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1" y="4490271"/>
              <a:ext cx="791392" cy="1209948"/>
            </a:xfrm>
            <a:prstGeom prst="rect">
              <a:avLst/>
            </a:prstGeom>
          </p:spPr>
        </p:pic>
        <p:sp>
          <p:nvSpPr>
            <p:cNvPr id="99" name="矩形 98"/>
            <p:cNvSpPr/>
            <p:nvPr/>
          </p:nvSpPr>
          <p:spPr>
            <a:xfrm>
              <a:off x="-22845" y="5147998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過濾法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100" name="群組 99"/>
          <p:cNvGrpSpPr/>
          <p:nvPr/>
        </p:nvGrpSpPr>
        <p:grpSpPr>
          <a:xfrm>
            <a:off x="5378194" y="5148860"/>
            <a:ext cx="791392" cy="1209948"/>
            <a:chOff x="6635508" y="4954438"/>
            <a:chExt cx="791392" cy="1209948"/>
          </a:xfrm>
        </p:grpSpPr>
        <p:pic>
          <p:nvPicPr>
            <p:cNvPr id="101" name="圖片 10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508" y="4954438"/>
              <a:ext cx="791392" cy="1209948"/>
            </a:xfrm>
            <a:prstGeom prst="rect">
              <a:avLst/>
            </a:prstGeom>
          </p:spPr>
        </p:pic>
        <p:sp>
          <p:nvSpPr>
            <p:cNvPr id="102" name="矩形 101"/>
            <p:cNvSpPr/>
            <p:nvPr/>
          </p:nvSpPr>
          <p:spPr>
            <a:xfrm>
              <a:off x="6708038" y="555941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凝結</a:t>
              </a:r>
            </a:p>
          </p:txBody>
        </p:sp>
      </p:grpSp>
      <p:grpSp>
        <p:nvGrpSpPr>
          <p:cNvPr id="103" name="群組 102"/>
          <p:cNvGrpSpPr/>
          <p:nvPr/>
        </p:nvGrpSpPr>
        <p:grpSpPr>
          <a:xfrm>
            <a:off x="7637533" y="3868121"/>
            <a:ext cx="877163" cy="1209948"/>
            <a:chOff x="3293192" y="4505277"/>
            <a:chExt cx="877163" cy="1209948"/>
          </a:xfrm>
        </p:grpSpPr>
        <p:pic>
          <p:nvPicPr>
            <p:cNvPr id="104" name="圖片 10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5503" y="4505277"/>
              <a:ext cx="791392" cy="1209948"/>
            </a:xfrm>
            <a:prstGeom prst="rect">
              <a:avLst/>
            </a:prstGeom>
          </p:spPr>
        </p:pic>
        <p:sp>
          <p:nvSpPr>
            <p:cNvPr id="105" name="矩形 104"/>
            <p:cNvSpPr/>
            <p:nvPr/>
          </p:nvSpPr>
          <p:spPr>
            <a:xfrm>
              <a:off x="3293192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沉積法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106" name="群組 105"/>
          <p:cNvGrpSpPr/>
          <p:nvPr/>
        </p:nvGrpSpPr>
        <p:grpSpPr>
          <a:xfrm>
            <a:off x="3590194" y="5148860"/>
            <a:ext cx="877163" cy="1209948"/>
            <a:chOff x="4084895" y="4505277"/>
            <a:chExt cx="877163" cy="1209948"/>
          </a:xfrm>
        </p:grpSpPr>
        <p:pic>
          <p:nvPicPr>
            <p:cNvPr id="107" name="圖片 10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895" y="4505277"/>
              <a:ext cx="791392" cy="1209948"/>
            </a:xfrm>
            <a:prstGeom prst="rect">
              <a:avLst/>
            </a:prstGeom>
          </p:spPr>
        </p:pic>
        <p:sp>
          <p:nvSpPr>
            <p:cNvPr id="108" name="矩形 107"/>
            <p:cNvSpPr/>
            <p:nvPr/>
          </p:nvSpPr>
          <p:spPr>
            <a:xfrm>
              <a:off x="4084895" y="514314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微生物</a:t>
              </a:r>
              <a:endParaRPr lang="zh-HK" altLang="en-US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86935" y="245688"/>
            <a:ext cx="5015842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找出一些跟目標詞彙的意思和特性相近的詞彙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7037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13162" y="1266944"/>
            <a:ext cx="7206661" cy="4766034"/>
            <a:chOff x="1270900" y="1487488"/>
            <a:chExt cx="7206661" cy="4766034"/>
          </a:xfrm>
        </p:grpSpPr>
        <p:pic>
          <p:nvPicPr>
            <p:cNvPr id="46" name="圖片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6966" y="1487488"/>
              <a:ext cx="5735236" cy="2617962"/>
            </a:xfrm>
            <a:prstGeom prst="rect">
              <a:avLst/>
            </a:prstGeom>
          </p:spPr>
        </p:pic>
        <p:grpSp>
          <p:nvGrpSpPr>
            <p:cNvPr id="56" name="群組 55"/>
            <p:cNvGrpSpPr/>
            <p:nvPr/>
          </p:nvGrpSpPr>
          <p:grpSpPr>
            <a:xfrm>
              <a:off x="7686169" y="4138346"/>
              <a:ext cx="791392" cy="1209948"/>
              <a:chOff x="3921588" y="4958499"/>
              <a:chExt cx="791392" cy="1209948"/>
            </a:xfrm>
          </p:grpSpPr>
          <p:pic>
            <p:nvPicPr>
              <p:cNvPr id="57" name="圖片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21588" y="4958499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58" name="矩形 57"/>
              <p:cNvSpPr/>
              <p:nvPr/>
            </p:nvSpPr>
            <p:spPr>
              <a:xfrm>
                <a:off x="4002351" y="5562690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 smtClean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餾液</a:t>
                </a:r>
                <a:endPara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59" name="群組 58"/>
            <p:cNvGrpSpPr/>
            <p:nvPr/>
          </p:nvGrpSpPr>
          <p:grpSpPr>
            <a:xfrm>
              <a:off x="4816493" y="5043574"/>
              <a:ext cx="791392" cy="1209948"/>
              <a:chOff x="3035678" y="4957326"/>
              <a:chExt cx="791392" cy="1209948"/>
            </a:xfrm>
          </p:grpSpPr>
          <p:pic>
            <p:nvPicPr>
              <p:cNvPr id="60" name="圖片 5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35678" y="4957326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61" name="矩形 60"/>
              <p:cNvSpPr/>
              <p:nvPr/>
            </p:nvSpPr>
            <p:spPr>
              <a:xfrm>
                <a:off x="3108208" y="5562300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蒸汽</a:t>
                </a:r>
              </a:p>
            </p:txBody>
          </p:sp>
        </p:grpSp>
        <p:grpSp>
          <p:nvGrpSpPr>
            <p:cNvPr id="62" name="群組 61"/>
            <p:cNvGrpSpPr/>
            <p:nvPr/>
          </p:nvGrpSpPr>
          <p:grpSpPr>
            <a:xfrm>
              <a:off x="6542415" y="4132233"/>
              <a:ext cx="791392" cy="1209948"/>
              <a:chOff x="4807498" y="4920719"/>
              <a:chExt cx="791392" cy="1209948"/>
            </a:xfrm>
          </p:grpSpPr>
          <p:pic>
            <p:nvPicPr>
              <p:cNvPr id="63" name="圖片 6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7498" y="4920719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64" name="矩形 63"/>
              <p:cNvSpPr/>
              <p:nvPr/>
            </p:nvSpPr>
            <p:spPr>
              <a:xfrm>
                <a:off x="4880028" y="5559412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雜質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65" name="群組 64"/>
            <p:cNvGrpSpPr/>
            <p:nvPr/>
          </p:nvGrpSpPr>
          <p:grpSpPr>
            <a:xfrm>
              <a:off x="1876231" y="4132233"/>
              <a:ext cx="877163" cy="1209948"/>
              <a:chOff x="1656948" y="4505277"/>
              <a:chExt cx="877163" cy="1209948"/>
            </a:xfrm>
          </p:grpSpPr>
          <p:pic>
            <p:nvPicPr>
              <p:cNvPr id="66" name="圖片 6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7882" y="4505277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67" name="矩形 66"/>
              <p:cNvSpPr/>
              <p:nvPr/>
            </p:nvSpPr>
            <p:spPr>
              <a:xfrm>
                <a:off x="1656948" y="5143147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過濾器</a:t>
                </a:r>
              </a:p>
            </p:txBody>
          </p:sp>
        </p:grpSp>
        <p:grpSp>
          <p:nvGrpSpPr>
            <p:cNvPr id="68" name="群組 67"/>
            <p:cNvGrpSpPr/>
            <p:nvPr/>
          </p:nvGrpSpPr>
          <p:grpSpPr>
            <a:xfrm>
              <a:off x="3041785" y="4133493"/>
              <a:ext cx="877163" cy="1209948"/>
              <a:chOff x="1584984" y="4015569"/>
              <a:chExt cx="877163" cy="1209948"/>
            </a:xfrm>
          </p:grpSpPr>
          <p:pic>
            <p:nvPicPr>
              <p:cNvPr id="69" name="圖片 6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8255" y="4015569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70" name="矩形 69"/>
              <p:cNvSpPr/>
              <p:nvPr/>
            </p:nvSpPr>
            <p:spPr>
              <a:xfrm>
                <a:off x="1584984" y="4649205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殘餘物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71" name="群組 70"/>
            <p:cNvGrpSpPr/>
            <p:nvPr/>
          </p:nvGrpSpPr>
          <p:grpSpPr>
            <a:xfrm>
              <a:off x="4246825" y="4132233"/>
              <a:ext cx="791392" cy="1209948"/>
              <a:chOff x="7480481" y="4954438"/>
              <a:chExt cx="791392" cy="1209948"/>
            </a:xfrm>
          </p:grpSpPr>
          <p:pic>
            <p:nvPicPr>
              <p:cNvPr id="72" name="圖片 7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0481" y="4954438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73" name="矩形 72"/>
              <p:cNvSpPr/>
              <p:nvPr/>
            </p:nvSpPr>
            <p:spPr>
              <a:xfrm>
                <a:off x="7553011" y="5574214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 smtClean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濾液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74" name="群組 73"/>
            <p:cNvGrpSpPr/>
            <p:nvPr/>
          </p:nvGrpSpPr>
          <p:grpSpPr>
            <a:xfrm>
              <a:off x="3661961" y="5039917"/>
              <a:ext cx="791392" cy="1209948"/>
              <a:chOff x="5752617" y="4918109"/>
              <a:chExt cx="791392" cy="1209948"/>
            </a:xfrm>
          </p:grpSpPr>
          <p:pic>
            <p:nvPicPr>
              <p:cNvPr id="75" name="圖片 7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2617" y="4918109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76" name="矩形 75"/>
              <p:cNvSpPr/>
              <p:nvPr/>
            </p:nvSpPr>
            <p:spPr>
              <a:xfrm>
                <a:off x="5825147" y="556951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濾紙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77" name="群組 76"/>
            <p:cNvGrpSpPr/>
            <p:nvPr/>
          </p:nvGrpSpPr>
          <p:grpSpPr>
            <a:xfrm>
              <a:off x="5920568" y="5039917"/>
              <a:ext cx="877163" cy="1209948"/>
              <a:chOff x="2498560" y="4505277"/>
              <a:chExt cx="877163" cy="1209948"/>
            </a:xfrm>
          </p:grpSpPr>
          <p:pic>
            <p:nvPicPr>
              <p:cNvPr id="78" name="圖片 7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4111" y="4505277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79" name="矩形 78"/>
              <p:cNvSpPr/>
              <p:nvPr/>
            </p:nvSpPr>
            <p:spPr>
              <a:xfrm>
                <a:off x="2498560" y="5143147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 smtClean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蒸餾水</a:t>
                </a:r>
                <a:endParaRPr lang="zh-TW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80" name="群組 79"/>
            <p:cNvGrpSpPr/>
            <p:nvPr/>
          </p:nvGrpSpPr>
          <p:grpSpPr>
            <a:xfrm>
              <a:off x="1270900" y="5042314"/>
              <a:ext cx="877163" cy="1209948"/>
              <a:chOff x="4879527" y="4505277"/>
              <a:chExt cx="877163" cy="1209948"/>
            </a:xfrm>
          </p:grpSpPr>
          <p:pic>
            <p:nvPicPr>
              <p:cNvPr id="81" name="圖片 8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26941" y="4505277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82" name="矩形 81"/>
              <p:cNvSpPr/>
              <p:nvPr/>
            </p:nvSpPr>
            <p:spPr>
              <a:xfrm>
                <a:off x="4879527" y="5143147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沉積物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83" name="群組 82"/>
            <p:cNvGrpSpPr/>
            <p:nvPr/>
          </p:nvGrpSpPr>
          <p:grpSpPr>
            <a:xfrm>
              <a:off x="7127131" y="5037344"/>
              <a:ext cx="791392" cy="1209948"/>
              <a:chOff x="8325454" y="4964541"/>
              <a:chExt cx="791392" cy="1209948"/>
            </a:xfrm>
          </p:grpSpPr>
          <p:pic>
            <p:nvPicPr>
              <p:cNvPr id="84" name="圖片 8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25454" y="4964541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85" name="矩形 84"/>
              <p:cNvSpPr/>
              <p:nvPr/>
            </p:nvSpPr>
            <p:spPr>
              <a:xfrm>
                <a:off x="8397984" y="556951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沸騰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86" name="群組 85"/>
            <p:cNvGrpSpPr/>
            <p:nvPr/>
          </p:nvGrpSpPr>
          <p:grpSpPr>
            <a:xfrm>
              <a:off x="5394620" y="4132233"/>
              <a:ext cx="791392" cy="1209948"/>
              <a:chOff x="6635508" y="4954438"/>
              <a:chExt cx="791392" cy="1209948"/>
            </a:xfrm>
          </p:grpSpPr>
          <p:pic>
            <p:nvPicPr>
              <p:cNvPr id="87" name="圖片 8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5508" y="4954438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88" name="矩形 87"/>
              <p:cNvSpPr/>
              <p:nvPr/>
            </p:nvSpPr>
            <p:spPr>
              <a:xfrm>
                <a:off x="6708038" y="5559412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凝結</a:t>
                </a:r>
              </a:p>
            </p:txBody>
          </p:sp>
        </p:grpSp>
        <p:grpSp>
          <p:nvGrpSpPr>
            <p:cNvPr id="89" name="群組 88"/>
            <p:cNvGrpSpPr/>
            <p:nvPr/>
          </p:nvGrpSpPr>
          <p:grpSpPr>
            <a:xfrm>
              <a:off x="2482024" y="5039917"/>
              <a:ext cx="877163" cy="1209948"/>
              <a:chOff x="4084895" y="4505277"/>
              <a:chExt cx="877163" cy="1209948"/>
            </a:xfrm>
          </p:grpSpPr>
          <p:pic>
            <p:nvPicPr>
              <p:cNvPr id="90" name="圖片 8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16895" y="4505277"/>
                <a:ext cx="791392" cy="1209948"/>
              </a:xfrm>
              <a:prstGeom prst="rect">
                <a:avLst/>
              </a:prstGeom>
            </p:spPr>
          </p:pic>
          <p:sp>
            <p:nvSpPr>
              <p:cNvPr id="91" name="矩形 90"/>
              <p:cNvSpPr/>
              <p:nvPr/>
            </p:nvSpPr>
            <p:spPr>
              <a:xfrm>
                <a:off x="4084895" y="5143147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TW" altLang="en-US" dirty="0">
                    <a:latin typeface="新細明體" panose="02020500000000000000" pitchFamily="18" charset="-120"/>
                    <a:ea typeface="新細明體" panose="02020500000000000000" pitchFamily="18" charset="-120"/>
                  </a:rPr>
                  <a:t>微生物</a:t>
                </a:r>
                <a:endParaRPr lang="zh-HK" altLang="en-US" dirty="0">
                  <a:latin typeface="新細明體" panose="02020500000000000000" pitchFamily="18" charset="-120"/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94" name="矩形 93"/>
            <p:cNvSpPr/>
            <p:nvPr/>
          </p:nvSpPr>
          <p:spPr>
            <a:xfrm>
              <a:off x="2061014" y="3501566"/>
              <a:ext cx="11320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400" b="1" dirty="0">
                  <a:solidFill>
                    <a:schemeClr val="accent1">
                      <a:lumMod val="50000"/>
                    </a:schemeClr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沉積法</a:t>
              </a:r>
              <a:endParaRPr lang="zh-HK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4006266" y="3495997"/>
              <a:ext cx="11320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400" b="1" dirty="0">
                  <a:solidFill>
                    <a:schemeClr val="accent1">
                      <a:lumMod val="50000"/>
                    </a:schemeClr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過濾法</a:t>
              </a:r>
              <a:endParaRPr lang="zh-HK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5951518" y="3495997"/>
              <a:ext cx="11320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400" b="1" dirty="0">
                  <a:solidFill>
                    <a:schemeClr val="accent1">
                      <a:lumMod val="50000"/>
                    </a:schemeClr>
                  </a:solidFill>
                  <a:latin typeface="新細明體" panose="02020500000000000000" pitchFamily="18" charset="-120"/>
                  <a:ea typeface="新細明體" panose="02020500000000000000" pitchFamily="18" charset="-120"/>
                </a:rPr>
                <a:t>蒸餾法</a:t>
              </a:r>
              <a:endParaRPr lang="zh-HK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277592" y="6217644"/>
            <a:ext cx="461437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這組詞彙與其他相關類別的詞彙作比對</a:t>
            </a:r>
          </a:p>
        </p:txBody>
      </p:sp>
      <p:sp>
        <p:nvSpPr>
          <p:cNvPr id="47" name="標題 1"/>
          <p:cNvSpPr txBox="1">
            <a:spLocks/>
          </p:cNvSpPr>
          <p:nvPr/>
        </p:nvSpPr>
        <p:spPr>
          <a:xfrm>
            <a:off x="282861" y="693073"/>
            <a:ext cx="8578850" cy="518658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你認為以下水滴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內的字</a:t>
            </a: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，可以如何分類到瓶中</a:t>
            </a:r>
            <a:r>
              <a:rPr lang="en-US" altLang="zh-TW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?</a:t>
            </a:r>
            <a:endParaRPr lang="zh-HK" altLang="en-US" sz="2800" b="1" dirty="0" smtClean="0">
              <a:solidFill>
                <a:schemeClr val="accent1">
                  <a:lumMod val="75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9" name="Rectangle 1"/>
          <p:cNvSpPr/>
          <p:nvPr/>
        </p:nvSpPr>
        <p:spPr>
          <a:xfrm>
            <a:off x="286935" y="245688"/>
            <a:ext cx="7341496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將意思和特性相近的詞彙放在同一組，用一個類別名稱代表這組詞彙</a:t>
            </a:r>
          </a:p>
        </p:txBody>
      </p:sp>
    </p:spTree>
    <p:extLst>
      <p:ext uri="{BB962C8B-B14F-4D97-AF65-F5344CB8AC3E}">
        <p14:creationId xmlns:p14="http://schemas.microsoft.com/office/powerpoint/2010/main" val="162647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65" y="1496446"/>
            <a:ext cx="8168965" cy="3728885"/>
          </a:xfrm>
          <a:prstGeom prst="rect">
            <a:avLst/>
          </a:prstGeom>
        </p:spPr>
      </p:pic>
      <p:grpSp>
        <p:nvGrpSpPr>
          <p:cNvPr id="56" name="群組 55"/>
          <p:cNvGrpSpPr/>
          <p:nvPr/>
        </p:nvGrpSpPr>
        <p:grpSpPr>
          <a:xfrm>
            <a:off x="6263348" y="3982630"/>
            <a:ext cx="691548" cy="1057298"/>
            <a:chOff x="3921588" y="4958499"/>
            <a:chExt cx="791392" cy="1209948"/>
          </a:xfrm>
        </p:grpSpPr>
        <p:pic>
          <p:nvPicPr>
            <p:cNvPr id="57" name="圖片 5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588" y="4958499"/>
              <a:ext cx="791392" cy="1209948"/>
            </a:xfrm>
            <a:prstGeom prst="rect">
              <a:avLst/>
            </a:prstGeom>
          </p:spPr>
        </p:pic>
        <p:sp>
          <p:nvSpPr>
            <p:cNvPr id="58" name="矩形 57"/>
            <p:cNvSpPr/>
            <p:nvPr/>
          </p:nvSpPr>
          <p:spPr>
            <a:xfrm>
              <a:off x="4027999" y="5562690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餾液</a:t>
              </a:r>
              <a:endParaRPr lang="zh-TW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59" name="群組 58"/>
          <p:cNvGrpSpPr/>
          <p:nvPr/>
        </p:nvGrpSpPr>
        <p:grpSpPr>
          <a:xfrm>
            <a:off x="7811242" y="3986330"/>
            <a:ext cx="691548" cy="1057298"/>
            <a:chOff x="3035678" y="4957326"/>
            <a:chExt cx="791392" cy="1209948"/>
          </a:xfrm>
        </p:grpSpPr>
        <p:pic>
          <p:nvPicPr>
            <p:cNvPr id="60" name="圖片 5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678" y="4957326"/>
              <a:ext cx="791392" cy="1209948"/>
            </a:xfrm>
            <a:prstGeom prst="rect">
              <a:avLst/>
            </a:prstGeom>
          </p:spPr>
        </p:pic>
        <p:sp>
          <p:nvSpPr>
            <p:cNvPr id="61" name="矩形 60"/>
            <p:cNvSpPr/>
            <p:nvPr/>
          </p:nvSpPr>
          <p:spPr>
            <a:xfrm>
              <a:off x="3133856" y="5562300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蒸汽</a:t>
              </a:r>
            </a:p>
          </p:txBody>
        </p:sp>
      </p:grpSp>
      <p:grpSp>
        <p:nvGrpSpPr>
          <p:cNvPr id="62" name="群組 61"/>
          <p:cNvGrpSpPr/>
          <p:nvPr/>
        </p:nvGrpSpPr>
        <p:grpSpPr>
          <a:xfrm>
            <a:off x="1485052" y="3979177"/>
            <a:ext cx="691548" cy="1057298"/>
            <a:chOff x="4807498" y="4920719"/>
            <a:chExt cx="791392" cy="1209948"/>
          </a:xfrm>
        </p:grpSpPr>
        <p:pic>
          <p:nvPicPr>
            <p:cNvPr id="63" name="圖片 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7498" y="4920719"/>
              <a:ext cx="791392" cy="1209948"/>
            </a:xfrm>
            <a:prstGeom prst="rect">
              <a:avLst/>
            </a:prstGeom>
          </p:spPr>
        </p:pic>
        <p:sp>
          <p:nvSpPr>
            <p:cNvPr id="64" name="矩形 63"/>
            <p:cNvSpPr/>
            <p:nvPr/>
          </p:nvSpPr>
          <p:spPr>
            <a:xfrm>
              <a:off x="4905676" y="5559412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雜質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65" name="群組 64"/>
          <p:cNvGrpSpPr/>
          <p:nvPr/>
        </p:nvGrpSpPr>
        <p:grpSpPr>
          <a:xfrm>
            <a:off x="3459462" y="3986330"/>
            <a:ext cx="699261" cy="1057298"/>
            <a:chOff x="1695420" y="4505277"/>
            <a:chExt cx="800219" cy="1209948"/>
          </a:xfrm>
        </p:grpSpPr>
        <p:pic>
          <p:nvPicPr>
            <p:cNvPr id="66" name="圖片 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882" y="4505277"/>
              <a:ext cx="791392" cy="1209948"/>
            </a:xfrm>
            <a:prstGeom prst="rect">
              <a:avLst/>
            </a:prstGeom>
          </p:spPr>
        </p:pic>
        <p:sp>
          <p:nvSpPr>
            <p:cNvPr id="67" name="矩形 66"/>
            <p:cNvSpPr/>
            <p:nvPr/>
          </p:nvSpPr>
          <p:spPr>
            <a:xfrm>
              <a:off x="1695420" y="5143147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過濾器</a:t>
              </a:r>
            </a:p>
          </p:txBody>
        </p:sp>
      </p:grpSp>
      <p:grpSp>
        <p:nvGrpSpPr>
          <p:cNvPr id="68" name="群組 67"/>
          <p:cNvGrpSpPr/>
          <p:nvPr/>
        </p:nvGrpSpPr>
        <p:grpSpPr>
          <a:xfrm>
            <a:off x="4220382" y="2832239"/>
            <a:ext cx="703806" cy="1057298"/>
            <a:chOff x="1618255" y="4015569"/>
            <a:chExt cx="805420" cy="1209948"/>
          </a:xfrm>
        </p:grpSpPr>
        <p:pic>
          <p:nvPicPr>
            <p:cNvPr id="69" name="圖片 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8255" y="4015569"/>
              <a:ext cx="791392" cy="1209948"/>
            </a:xfrm>
            <a:prstGeom prst="rect">
              <a:avLst/>
            </a:prstGeom>
          </p:spPr>
        </p:pic>
        <p:sp>
          <p:nvSpPr>
            <p:cNvPr id="70" name="矩形 69"/>
            <p:cNvSpPr/>
            <p:nvPr/>
          </p:nvSpPr>
          <p:spPr>
            <a:xfrm>
              <a:off x="1623456" y="4649205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殘餘物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71" name="群組 70"/>
          <p:cNvGrpSpPr/>
          <p:nvPr/>
        </p:nvGrpSpPr>
        <p:grpSpPr>
          <a:xfrm>
            <a:off x="4226682" y="3986330"/>
            <a:ext cx="691548" cy="1057298"/>
            <a:chOff x="7480481" y="4954438"/>
            <a:chExt cx="791392" cy="1209948"/>
          </a:xfrm>
        </p:grpSpPr>
        <p:pic>
          <p:nvPicPr>
            <p:cNvPr id="72" name="圖片 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481" y="4954438"/>
              <a:ext cx="791392" cy="1209948"/>
            </a:xfrm>
            <a:prstGeom prst="rect">
              <a:avLst/>
            </a:prstGeom>
          </p:spPr>
        </p:pic>
        <p:sp>
          <p:nvSpPr>
            <p:cNvPr id="73" name="矩形 72"/>
            <p:cNvSpPr/>
            <p:nvPr/>
          </p:nvSpPr>
          <p:spPr>
            <a:xfrm>
              <a:off x="7578659" y="5574214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濾液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74" name="群組 73"/>
          <p:cNvGrpSpPr/>
          <p:nvPr/>
        </p:nvGrpSpPr>
        <p:grpSpPr>
          <a:xfrm>
            <a:off x="5009507" y="3986330"/>
            <a:ext cx="691548" cy="1057298"/>
            <a:chOff x="5752617" y="4918109"/>
            <a:chExt cx="791392" cy="1209948"/>
          </a:xfrm>
        </p:grpSpPr>
        <p:pic>
          <p:nvPicPr>
            <p:cNvPr id="75" name="圖片 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2617" y="4918109"/>
              <a:ext cx="791392" cy="1209948"/>
            </a:xfrm>
            <a:prstGeom prst="rect">
              <a:avLst/>
            </a:prstGeom>
          </p:spPr>
        </p:pic>
        <p:sp>
          <p:nvSpPr>
            <p:cNvPr id="76" name="矩形 75"/>
            <p:cNvSpPr/>
            <p:nvPr/>
          </p:nvSpPr>
          <p:spPr>
            <a:xfrm>
              <a:off x="5850795" y="5569515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濾紙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6633901" y="3106977"/>
            <a:ext cx="701814" cy="1057298"/>
            <a:chOff x="2534111" y="4505277"/>
            <a:chExt cx="803140" cy="1209948"/>
          </a:xfrm>
        </p:grpSpPr>
        <p:pic>
          <p:nvPicPr>
            <p:cNvPr id="78" name="圖片 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111" y="4505277"/>
              <a:ext cx="791392" cy="1209948"/>
            </a:xfrm>
            <a:prstGeom prst="rect">
              <a:avLst/>
            </a:prstGeom>
          </p:spPr>
        </p:pic>
        <p:sp>
          <p:nvSpPr>
            <p:cNvPr id="79" name="矩形 78"/>
            <p:cNvSpPr/>
            <p:nvPr/>
          </p:nvSpPr>
          <p:spPr>
            <a:xfrm>
              <a:off x="2537032" y="5143147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蒸餾水</a:t>
              </a:r>
              <a:endParaRPr lang="zh-TW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0" name="群組 79"/>
          <p:cNvGrpSpPr/>
          <p:nvPr/>
        </p:nvGrpSpPr>
        <p:grpSpPr>
          <a:xfrm>
            <a:off x="707957" y="3986330"/>
            <a:ext cx="699362" cy="1057298"/>
            <a:chOff x="4917999" y="4505277"/>
            <a:chExt cx="800334" cy="1209948"/>
          </a:xfrm>
        </p:grpSpPr>
        <p:pic>
          <p:nvPicPr>
            <p:cNvPr id="81" name="圖片 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6941" y="4505277"/>
              <a:ext cx="791392" cy="1209948"/>
            </a:xfrm>
            <a:prstGeom prst="rect">
              <a:avLst/>
            </a:prstGeom>
          </p:spPr>
        </p:pic>
        <p:sp>
          <p:nvSpPr>
            <p:cNvPr id="82" name="矩形 81"/>
            <p:cNvSpPr/>
            <p:nvPr/>
          </p:nvSpPr>
          <p:spPr>
            <a:xfrm>
              <a:off x="4917999" y="5143147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沉積物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3" name="群組 82"/>
          <p:cNvGrpSpPr/>
          <p:nvPr/>
        </p:nvGrpSpPr>
        <p:grpSpPr>
          <a:xfrm>
            <a:off x="7407848" y="3106977"/>
            <a:ext cx="691548" cy="1057298"/>
            <a:chOff x="8325454" y="4964541"/>
            <a:chExt cx="791392" cy="1209948"/>
          </a:xfrm>
        </p:grpSpPr>
        <p:pic>
          <p:nvPicPr>
            <p:cNvPr id="84" name="圖片 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5454" y="4964541"/>
              <a:ext cx="791392" cy="1209948"/>
            </a:xfrm>
            <a:prstGeom prst="rect">
              <a:avLst/>
            </a:prstGeom>
          </p:spPr>
        </p:pic>
        <p:sp>
          <p:nvSpPr>
            <p:cNvPr id="85" name="矩形 84"/>
            <p:cNvSpPr/>
            <p:nvPr/>
          </p:nvSpPr>
          <p:spPr>
            <a:xfrm>
              <a:off x="8423632" y="5569515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沸騰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86" name="群組 85"/>
          <p:cNvGrpSpPr/>
          <p:nvPr/>
        </p:nvGrpSpPr>
        <p:grpSpPr>
          <a:xfrm>
            <a:off x="7037295" y="3979177"/>
            <a:ext cx="691548" cy="1057298"/>
            <a:chOff x="6635508" y="4954438"/>
            <a:chExt cx="791392" cy="1209948"/>
          </a:xfrm>
        </p:grpSpPr>
        <p:pic>
          <p:nvPicPr>
            <p:cNvPr id="87" name="圖片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508" y="4954438"/>
              <a:ext cx="791392" cy="1209948"/>
            </a:xfrm>
            <a:prstGeom prst="rect">
              <a:avLst/>
            </a:prstGeom>
          </p:spPr>
        </p:pic>
        <p:sp>
          <p:nvSpPr>
            <p:cNvPr id="88" name="矩形 87"/>
            <p:cNvSpPr/>
            <p:nvPr/>
          </p:nvSpPr>
          <p:spPr>
            <a:xfrm>
              <a:off x="6733686" y="5559412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凝結</a:t>
              </a:r>
            </a:p>
          </p:txBody>
        </p:sp>
      </p:grpSp>
      <p:grpSp>
        <p:nvGrpSpPr>
          <p:cNvPr id="89" name="群組 88"/>
          <p:cNvGrpSpPr/>
          <p:nvPr/>
        </p:nvGrpSpPr>
        <p:grpSpPr>
          <a:xfrm>
            <a:off x="2250657" y="3986330"/>
            <a:ext cx="704917" cy="1057298"/>
            <a:chOff x="4116895" y="4505277"/>
            <a:chExt cx="806691" cy="1209948"/>
          </a:xfrm>
        </p:grpSpPr>
        <p:pic>
          <p:nvPicPr>
            <p:cNvPr id="90" name="圖片 8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895" y="4505277"/>
              <a:ext cx="791392" cy="1209948"/>
            </a:xfrm>
            <a:prstGeom prst="rect">
              <a:avLst/>
            </a:prstGeom>
          </p:spPr>
        </p:pic>
        <p:sp>
          <p:nvSpPr>
            <p:cNvPr id="91" name="矩形 90"/>
            <p:cNvSpPr/>
            <p:nvPr/>
          </p:nvSpPr>
          <p:spPr>
            <a:xfrm>
              <a:off x="4123367" y="5143147"/>
              <a:ext cx="8002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微生物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sp>
        <p:nvSpPr>
          <p:cNvPr id="47" name="標題 1"/>
          <p:cNvSpPr txBox="1">
            <a:spLocks/>
          </p:cNvSpPr>
          <p:nvPr/>
        </p:nvSpPr>
        <p:spPr>
          <a:xfrm>
            <a:off x="282861" y="796768"/>
            <a:ext cx="8578850" cy="518658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你認為以下水滴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內的字</a:t>
            </a: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，可以如何分類到瓶中</a:t>
            </a:r>
            <a:r>
              <a:rPr lang="en-US" altLang="zh-TW" sz="2800" b="1" dirty="0" smtClean="0">
                <a:solidFill>
                  <a:schemeClr val="accent1">
                    <a:lumMod val="75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?</a:t>
            </a:r>
            <a:endParaRPr lang="zh-HK" altLang="en-US" sz="2800" b="1" dirty="0" smtClean="0">
              <a:solidFill>
                <a:schemeClr val="accent1">
                  <a:lumMod val="75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242005" y="5266485"/>
            <a:ext cx="11320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沉積法</a:t>
            </a:r>
            <a:endParaRPr lang="zh-HK" altLang="en-US" sz="2400" b="1" dirty="0">
              <a:solidFill>
                <a:schemeClr val="accent1">
                  <a:lumMod val="5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4006265" y="5260916"/>
            <a:ext cx="11320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過濾法</a:t>
            </a:r>
            <a:endParaRPr lang="zh-HK" altLang="en-US" sz="2400" b="1" dirty="0">
              <a:solidFill>
                <a:schemeClr val="accent1">
                  <a:lumMod val="5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887189" y="5260916"/>
            <a:ext cx="11320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蒸餾法</a:t>
            </a:r>
            <a:endParaRPr lang="zh-HK" altLang="en-US" sz="2400" b="1" dirty="0">
              <a:solidFill>
                <a:schemeClr val="accent1">
                  <a:lumMod val="5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77592" y="6217644"/>
            <a:ext cx="461437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這組詞彙與其他相關類別的詞彙作比對</a:t>
            </a:r>
          </a:p>
        </p:txBody>
      </p:sp>
      <p:sp>
        <p:nvSpPr>
          <p:cNvPr id="46" name="Rectangle 1"/>
          <p:cNvSpPr/>
          <p:nvPr/>
        </p:nvSpPr>
        <p:spPr>
          <a:xfrm>
            <a:off x="286935" y="245688"/>
            <a:ext cx="7341496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將意思和特性相近的詞彙放在同一組，用一個類別名稱代表這組詞彙</a:t>
            </a:r>
          </a:p>
        </p:txBody>
      </p:sp>
    </p:spTree>
    <p:extLst>
      <p:ext uri="{BB962C8B-B14F-4D97-AF65-F5344CB8AC3E}">
        <p14:creationId xmlns:p14="http://schemas.microsoft.com/office/powerpoint/2010/main" val="252198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730453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取自：數學科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百分法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8550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" y="144387"/>
            <a:ext cx="8939567" cy="6600445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2993" y="2367288"/>
            <a:ext cx="7687055" cy="352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arenR"/>
            </a:pP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小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狗</a:t>
            </a:r>
            <a:r>
              <a:rPr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今個月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的體重</a:t>
            </a:r>
            <a:r>
              <a:rPr lang="zh-TW" altLang="en-US" sz="32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減少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 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10% 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後，牠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的體重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 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kg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。求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牠</a:t>
            </a:r>
            <a:r>
              <a:rPr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上個月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的體重。</a:t>
            </a:r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buFont typeface="+mj-lt"/>
              <a:buAutoNum type="arabicParenR" startAt="2"/>
            </a:pPr>
            <a:r>
              <a:rPr lang="zh-TW" altLang="en-US" sz="32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陳</a:t>
            </a:r>
            <a:r>
              <a:rPr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小姐</a:t>
            </a:r>
            <a:r>
              <a:rPr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初入職</a:t>
            </a:r>
            <a:r>
              <a:rPr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時的月薪為 </a:t>
            </a:r>
            <a:r>
              <a:rPr lang="en-US" altLang="zh-TW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$6 000</a:t>
            </a:r>
            <a:r>
              <a:rPr lang="zh-TW" altLang="en-US" sz="32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sz="3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個月</a:t>
            </a:r>
            <a:r>
              <a:rPr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試用期後，她的月薪</a:t>
            </a:r>
            <a:r>
              <a:rPr lang="zh-TW" altLang="en-US" sz="32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增加</a:t>
            </a:r>
            <a:r>
              <a:rPr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了 </a:t>
            </a:r>
            <a:r>
              <a:rPr lang="en-US" altLang="zh-TW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20%</a:t>
            </a:r>
            <a:r>
              <a:rPr lang="zh-TW" altLang="en-US" sz="32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sz="3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年後</a:t>
            </a:r>
            <a:r>
              <a:rPr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，她又獲加薪了 </a:t>
            </a:r>
            <a:r>
              <a:rPr lang="en-US" altLang="zh-TW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40%</a:t>
            </a:r>
            <a:r>
              <a:rPr lang="zh-TW" altLang="en-US" sz="3200" b="1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問她兩次加薪後的月薪是多少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</a:p>
          <a:p>
            <a:pPr marL="457200" indent="-457200">
              <a:buAutoNum type="arabicParenR" startAt="2"/>
            </a:pPr>
            <a:endParaRPr lang="en-US" altLang="zh-TW" sz="3200" b="1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AutoNum type="arabicParenR" startAt="2"/>
            </a:pPr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AutoNum type="arabicParenR" startAt="2"/>
            </a:pPr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2993" y="1682517"/>
            <a:ext cx="504664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一些跟目標詞彙的意思和特性相近的詞彙</a:t>
            </a:r>
          </a:p>
        </p:txBody>
      </p:sp>
    </p:spTree>
    <p:extLst>
      <p:ext uri="{BB962C8B-B14F-4D97-AF65-F5344CB8AC3E}">
        <p14:creationId xmlns:p14="http://schemas.microsoft.com/office/powerpoint/2010/main" val="422320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5" y="91716"/>
            <a:ext cx="8972570" cy="6674568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960120" y="1981200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原來</a:t>
            </a:r>
            <a:endParaRPr lang="zh-HK" altLang="en-US" b="1" i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867400" y="1981200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現在</a:t>
            </a:r>
            <a:endParaRPr lang="zh-HK" altLang="en-US" b="1" i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65530" y="1674674"/>
            <a:ext cx="1601380" cy="2308324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274638" lvl="0" indent="-274638" algn="just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意思和特性相近的詞彙放在同一組，用一個類別名稱代表這組詞彙</a:t>
            </a:r>
          </a:p>
        </p:txBody>
      </p:sp>
    </p:spTree>
    <p:extLst>
      <p:ext uri="{BB962C8B-B14F-4D97-AF65-F5344CB8AC3E}">
        <p14:creationId xmlns:p14="http://schemas.microsoft.com/office/powerpoint/2010/main" val="65055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496</Words>
  <Application>Microsoft Office PowerPoint</Application>
  <PresentationFormat>如螢幕大小 (4:3)</PresentationFormat>
  <Paragraphs>124</Paragraphs>
  <Slides>10</Slides>
  <Notes>10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微軟正黑體</vt:lpstr>
      <vt:lpstr>新細明體</vt:lpstr>
      <vt:lpstr>Arial</vt:lpstr>
      <vt:lpstr>Calibri</vt:lpstr>
      <vt:lpstr>Calibri Light</vt:lpstr>
      <vt:lpstr>Office 佈景主題</vt:lpstr>
      <vt:lpstr>詞彙歸類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LEE, Hoi-lam Caroline</cp:lastModifiedBy>
  <cp:revision>38</cp:revision>
  <dcterms:created xsi:type="dcterms:W3CDTF">2015-09-18T00:57:23Z</dcterms:created>
  <dcterms:modified xsi:type="dcterms:W3CDTF">2016-02-03T10:04:50Z</dcterms:modified>
</cp:coreProperties>
</file>